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70" r:id="rId12"/>
    <p:sldId id="265" r:id="rId13"/>
    <p:sldId id="271" r:id="rId14"/>
    <p:sldId id="269" r:id="rId15"/>
    <p:sldId id="272" r:id="rId16"/>
    <p:sldId id="273" r:id="rId17"/>
    <p:sldId id="275" r:id="rId18"/>
    <p:sldId id="274" r:id="rId19"/>
    <p:sldId id="276" r:id="rId20"/>
    <p:sldId id="277" r:id="rId21"/>
    <p:sldId id="278" r:id="rId22"/>
    <p:sldId id="279" r:id="rId23"/>
    <p:sldId id="280" r:id="rId24"/>
    <p:sldId id="281" r:id="rId25"/>
    <p:sldId id="282" r:id="rId26"/>
    <p:sldId id="283" r:id="rId27"/>
    <p:sldId id="284" r:id="rId28"/>
    <p:sldId id="285" r:id="rId29"/>
    <p:sldId id="287" r:id="rId30"/>
    <p:sldId id="288" r:id="rId31"/>
    <p:sldId id="286" r:id="rId32"/>
    <p:sldId id="289" r:id="rId33"/>
    <p:sldId id="290" r:id="rId34"/>
    <p:sldId id="292" r:id="rId35"/>
    <p:sldId id="291" r:id="rId36"/>
    <p:sldId id="294" r:id="rId37"/>
    <p:sldId id="293" r:id="rId38"/>
    <p:sldId id="295" r:id="rId39"/>
    <p:sldId id="296" r:id="rId40"/>
    <p:sldId id="297" r:id="rId41"/>
    <p:sldId id="298" r:id="rId42"/>
    <p:sldId id="299" r:id="rId43"/>
    <p:sldId id="300" r:id="rId44"/>
    <p:sldId id="301" r:id="rId45"/>
    <p:sldId id="302" r:id="rId46"/>
    <p:sldId id="349" r:id="rId47"/>
    <p:sldId id="303" r:id="rId48"/>
    <p:sldId id="304" r:id="rId49"/>
    <p:sldId id="305" r:id="rId50"/>
    <p:sldId id="306" r:id="rId51"/>
    <p:sldId id="307" r:id="rId52"/>
    <p:sldId id="308" r:id="rId53"/>
    <p:sldId id="309" r:id="rId54"/>
    <p:sldId id="311" r:id="rId55"/>
    <p:sldId id="31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2" r:id="rId86"/>
    <p:sldId id="267" r:id="rId87"/>
    <p:sldId id="341" r:id="rId88"/>
    <p:sldId id="343" r:id="rId89"/>
    <p:sldId id="34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64" d="100"/>
          <a:sy n="64" d="100"/>
        </p:scale>
        <p:origin x="96" y="552"/>
      </p:cViewPr>
      <p:guideLst/>
    </p:cSldViewPr>
  </p:slideViewPr>
  <p:notesTextViewPr>
    <p:cViewPr>
      <p:scale>
        <a:sx n="1" d="1"/>
        <a:sy n="1" d="1"/>
      </p:scale>
      <p:origin x="0" y="0"/>
    </p:cViewPr>
  </p:notesTextViewPr>
  <p:sorterViewPr>
    <p:cViewPr>
      <p:scale>
        <a:sx n="100" d="100"/>
        <a:sy n="100" d="100"/>
      </p:scale>
      <p:origin x="0" y="-194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1937-1DBE-4143-8068-0B0ED80F6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07B0D-F3B8-471E-A842-99EF9DB387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34FF78-8FC5-4A34-997F-125B1184A46E}"/>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B161B318-FE1D-43DD-8C6F-6BFDD765D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E0E35-2834-4991-9C79-39EDE49D1337}"/>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426698282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4954-0FC7-4E16-819C-BEC24E81DE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96BB9-7D30-4C86-BF20-02BD1490B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441D6-DF73-4772-8F8D-A0379191C1B9}"/>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8E5E50A3-2C9F-4D19-8737-58299D2FD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32CC6-9672-48BC-8472-0910BB1490A9}"/>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2490168190"/>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2EBB2-9556-442E-A769-4C744D01A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D1AE8A-357C-428A-8790-1B61D391E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F277A-447C-490C-91D7-CA9E0001B951}"/>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8FFD9747-7453-4F18-8A55-29202CCD4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7765C-7272-44C5-9365-EF64CDEBA084}"/>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3531311355"/>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2C7D-5E75-46F8-BE87-BB2958FD8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2FDF-BF57-4F1A-BCAC-6E46FD2ECC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A0425-E8DF-43F1-BD84-8DA26B1CC50A}"/>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C56563FB-DBE4-4039-A4C6-E9DF38E70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21B0C-F207-4E7F-8703-8D5B317F090A}"/>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3196823517"/>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B939-81CD-4DD3-8598-CCFE2F064E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6EB18-AD3A-4DC2-9C78-829566118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9180D-B609-49C0-A8F0-29AFFEF3582F}"/>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9817AD06-8AF5-47A5-ACD0-5EDA1A474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A17BE-6415-465C-845B-46D8CA3D5CCF}"/>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60397128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E35E0-478A-4642-9AB3-F94E1CE42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306F0-6B14-472E-911C-854CA94792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41DFA-F2C0-4B7E-8E5F-FED838C397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1FAB35-54AA-4180-A31A-3F918EFA9D1B}"/>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6" name="Footer Placeholder 5">
            <a:extLst>
              <a:ext uri="{FF2B5EF4-FFF2-40B4-BE49-F238E27FC236}">
                <a16:creationId xmlns:a16="http://schemas.microsoft.com/office/drawing/2014/main" id="{B20D4E1B-E551-49D8-9FBA-F81FF00A9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4020F-F2E5-4DD4-BF9C-5E6DE45287EB}"/>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184886362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BC75-EC26-4A52-AC09-9D7BF0FC95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234D44-F67D-418E-844F-9A36CE737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56DA99-5E9B-4565-9305-8B6F97C83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7E928A-81F4-4B7B-8FDD-B432C9555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EF1F34-2BD0-4327-90FB-868501C7DD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5C2F51-7584-4AD0-B9D9-6F823AD9D063}"/>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8" name="Footer Placeholder 7">
            <a:extLst>
              <a:ext uri="{FF2B5EF4-FFF2-40B4-BE49-F238E27FC236}">
                <a16:creationId xmlns:a16="http://schemas.microsoft.com/office/drawing/2014/main" id="{6E6F0EFB-9E87-4D24-8321-0CAD1E026F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A914D9-7F2F-4DD2-A04D-BA8016E1F024}"/>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772660780"/>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A0A1-0D8B-4932-9F36-B7E88647DD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6F46D-B5E5-4EE4-82C7-0117876DF561}"/>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4" name="Footer Placeholder 3">
            <a:extLst>
              <a:ext uri="{FF2B5EF4-FFF2-40B4-BE49-F238E27FC236}">
                <a16:creationId xmlns:a16="http://schemas.microsoft.com/office/drawing/2014/main" id="{A422F846-1429-4312-99B9-90B86320C3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4B734-2E5F-4FEF-83E2-2729A206511D}"/>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897099355"/>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2750-9D19-4492-AE98-3EB2D2A787E0}"/>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3" name="Footer Placeholder 2">
            <a:extLst>
              <a:ext uri="{FF2B5EF4-FFF2-40B4-BE49-F238E27FC236}">
                <a16:creationId xmlns:a16="http://schemas.microsoft.com/office/drawing/2014/main" id="{B2A028CB-607F-4FE6-8EAC-4646FAD993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1A534F-8C27-474C-94B2-EF713583CF05}"/>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2386457179"/>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58C1-7827-4E76-A658-4C21C1C9E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95658F-FF74-4F24-BBBC-58C507D11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ECF63-CC30-4740-BC0A-115EDDBAC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B110A-F116-41AF-978C-8670CD734E34}"/>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6" name="Footer Placeholder 5">
            <a:extLst>
              <a:ext uri="{FF2B5EF4-FFF2-40B4-BE49-F238E27FC236}">
                <a16:creationId xmlns:a16="http://schemas.microsoft.com/office/drawing/2014/main" id="{E3AB6D8C-A52D-43E9-862D-54E2FA2CC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4ED89-E0BB-49C7-9F31-0DBAC33BB853}"/>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3613139172"/>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038B-665E-453A-A661-8B5A873774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61BB6-E3B9-462C-BD0B-CE8B4BB39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89BBB-09F1-4569-8E31-230FE90BD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59B7A-5FCB-4225-A55E-932736FCAF10}"/>
              </a:ext>
            </a:extLst>
          </p:cNvPr>
          <p:cNvSpPr>
            <a:spLocks noGrp="1"/>
          </p:cNvSpPr>
          <p:nvPr>
            <p:ph type="dt" sz="half" idx="10"/>
          </p:nvPr>
        </p:nvSpPr>
        <p:spPr/>
        <p:txBody>
          <a:bodyPr/>
          <a:lstStyle/>
          <a:p>
            <a:fld id="{53FCD6F0-2A54-4CB2-8994-9EFB6C027C03}" type="datetimeFigureOut">
              <a:rPr lang="en-US" smtClean="0"/>
              <a:t>11/10/2022</a:t>
            </a:fld>
            <a:endParaRPr lang="en-US"/>
          </a:p>
        </p:txBody>
      </p:sp>
      <p:sp>
        <p:nvSpPr>
          <p:cNvPr id="6" name="Footer Placeholder 5">
            <a:extLst>
              <a:ext uri="{FF2B5EF4-FFF2-40B4-BE49-F238E27FC236}">
                <a16:creationId xmlns:a16="http://schemas.microsoft.com/office/drawing/2014/main" id="{BDFA4CBC-6A03-4119-8DF0-69C89B99E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E4948-DDF3-450F-AD33-E46E3D894267}"/>
              </a:ext>
            </a:extLst>
          </p:cNvPr>
          <p:cNvSpPr>
            <a:spLocks noGrp="1"/>
          </p:cNvSpPr>
          <p:nvPr>
            <p:ph type="sldNum" sz="quarter" idx="12"/>
          </p:nvPr>
        </p:nvSpPr>
        <p:spPr/>
        <p:txBody>
          <a:bodyPr/>
          <a:lstStyle/>
          <a:p>
            <a:fld id="{1F8171FF-6FAC-47BC-8CFD-F40A6B91CBC7}" type="slidenum">
              <a:rPr lang="en-US" smtClean="0"/>
              <a:t>‹#›</a:t>
            </a:fld>
            <a:endParaRPr lang="en-US"/>
          </a:p>
        </p:txBody>
      </p:sp>
    </p:spTree>
    <p:extLst>
      <p:ext uri="{BB962C8B-B14F-4D97-AF65-F5344CB8AC3E}">
        <p14:creationId xmlns:p14="http://schemas.microsoft.com/office/powerpoint/2010/main" val="2550152556"/>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1501A-9E0F-40D0-B7EA-71265510E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8A561-1979-49C2-AE0D-931195709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A6A9-C203-46E7-9B38-0746DA9D3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CD6F0-2A54-4CB2-8994-9EFB6C027C03}" type="datetimeFigureOut">
              <a:rPr lang="en-US" smtClean="0"/>
              <a:t>11/10/2022</a:t>
            </a:fld>
            <a:endParaRPr lang="en-US"/>
          </a:p>
        </p:txBody>
      </p:sp>
      <p:sp>
        <p:nvSpPr>
          <p:cNvPr id="5" name="Footer Placeholder 4">
            <a:extLst>
              <a:ext uri="{FF2B5EF4-FFF2-40B4-BE49-F238E27FC236}">
                <a16:creationId xmlns:a16="http://schemas.microsoft.com/office/drawing/2014/main" id="{7DFD9195-FA50-49CA-820E-13B99180C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AD3385-39E6-48F8-ACEB-A3069157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171FF-6FAC-47BC-8CFD-F40A6B91CBC7}" type="slidenum">
              <a:rPr lang="en-US" smtClean="0"/>
              <a:t>‹#›</a:t>
            </a:fld>
            <a:endParaRPr lang="en-US"/>
          </a:p>
        </p:txBody>
      </p:sp>
    </p:spTree>
    <p:extLst>
      <p:ext uri="{BB962C8B-B14F-4D97-AF65-F5344CB8AC3E}">
        <p14:creationId xmlns:p14="http://schemas.microsoft.com/office/powerpoint/2010/main" val="387311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3F5C468-A36F-4756-8A1F-3D1D9EFB0F1D}"/>
              </a:ext>
            </a:extLst>
          </p:cNvPr>
          <p:cNvPicPr>
            <a:picLocks noChangeAspect="1"/>
          </p:cNvPicPr>
          <p:nvPr/>
        </p:nvPicPr>
        <p:blipFill rotWithShape="1">
          <a:blip r:embed="rId2">
            <a:extLst>
              <a:ext uri="{28A0092B-C50C-407E-A947-70E740481C1C}">
                <a14:useLocalDpi xmlns:a14="http://schemas.microsoft.com/office/drawing/2010/main" val="0"/>
              </a:ext>
            </a:extLst>
          </a:blip>
          <a:srcRect t="3327" r="9090" b="8687"/>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4F48A-7EDD-4650-A203-37A578EDC1AE}"/>
              </a:ext>
            </a:extLst>
          </p:cNvPr>
          <p:cNvSpPr>
            <a:spLocks noGrp="1"/>
          </p:cNvSpPr>
          <p:nvPr>
            <p:ph type="ctrTitle"/>
          </p:nvPr>
        </p:nvSpPr>
        <p:spPr>
          <a:xfrm>
            <a:off x="477980" y="927485"/>
            <a:ext cx="5221070" cy="2341419"/>
          </a:xfrm>
        </p:spPr>
        <p:txBody>
          <a:bodyPr anchor="b">
            <a:normAutofit fontScale="90000"/>
          </a:bodyPr>
          <a:lstStyle/>
          <a:p>
            <a:pPr algn="l"/>
            <a:r>
              <a:rPr lang="en-US" sz="5300" dirty="0"/>
              <a:t>A Laughing Matter</a:t>
            </a:r>
            <a:r>
              <a:rPr lang="en-US" sz="4800" dirty="0"/>
              <a:t> - </a:t>
            </a:r>
            <a:br>
              <a:rPr lang="en-US" sz="4800" dirty="0"/>
            </a:br>
            <a:r>
              <a:rPr lang="en-US" sz="4400" dirty="0"/>
              <a:t>Black Sitcoms in Review,</a:t>
            </a:r>
            <a:br>
              <a:rPr lang="en-US" sz="4800" dirty="0"/>
            </a:br>
            <a:r>
              <a:rPr lang="en-US" sz="4800" dirty="0"/>
              <a:t>1950 to 2000</a:t>
            </a:r>
          </a:p>
        </p:txBody>
      </p:sp>
      <p:sp>
        <p:nvSpPr>
          <p:cNvPr id="3" name="Subtitle 2">
            <a:extLst>
              <a:ext uri="{FF2B5EF4-FFF2-40B4-BE49-F238E27FC236}">
                <a16:creationId xmlns:a16="http://schemas.microsoft.com/office/drawing/2014/main" id="{7648C3F3-C488-4C8E-9469-82ADC5E43BA4}"/>
              </a:ext>
            </a:extLst>
          </p:cNvPr>
          <p:cNvSpPr>
            <a:spLocks noGrp="1"/>
          </p:cNvSpPr>
          <p:nvPr>
            <p:ph type="subTitle" idx="1"/>
          </p:nvPr>
        </p:nvSpPr>
        <p:spPr>
          <a:xfrm>
            <a:off x="477980" y="4546920"/>
            <a:ext cx="5325412" cy="2219640"/>
          </a:xfrm>
        </p:spPr>
        <p:txBody>
          <a:bodyPr>
            <a:noAutofit/>
          </a:bodyPr>
          <a:lstStyle/>
          <a:p>
            <a:r>
              <a:rPr lang="en-US" sz="1800" cap="all" dirty="0"/>
              <a:t>A Laughing Matter </a:t>
            </a:r>
            <a:r>
              <a:rPr lang="en-US" sz="1800" dirty="0"/>
              <a:t>is about negotiating the authenticity of Black life in American culture, using stereotypes that peel back the layers of embedded systemic challenges, with hopes of increasing your awareness about marginalized people of color through situation comedies. Examine what each sitcom, over a 50-year period, reveals about us. </a:t>
            </a:r>
          </a:p>
          <a:p>
            <a:r>
              <a:rPr lang="en-US" sz="1800" b="1" dirty="0">
                <a:solidFill>
                  <a:srgbClr val="FFC000"/>
                </a:solidFill>
              </a:rPr>
              <a:t>Meanwhile, don’t choke on the joke!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26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par>
                          <p:cTn id="8" fill="hold">
                            <p:stCondLst>
                              <p:cond delay="13880"/>
                            </p:stCondLst>
                            <p:childTnLst>
                              <p:par>
                                <p:cTn id="9" presetID="10" presetClass="entr" presetSubtype="0" fill="hold" grpId="0" nodeType="afterEffect">
                                  <p:stCondLst>
                                    <p:cond delay="250"/>
                                  </p:stCondLst>
                                  <p:iterate type="lt">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400"/>
                                        <p:tgtEl>
                                          <p:spTgt spid="3">
                                            <p:txEl>
                                              <p:pRg st="1" end="1"/>
                                            </p:txEl>
                                          </p:spTgt>
                                        </p:tgtEl>
                                      </p:cBhvr>
                                    </p:animEffect>
                                  </p:childTnLst>
                                </p:cTn>
                              </p:par>
                              <p:par>
                                <p:cTn id="12" presetID="10" presetClass="entr" presetSubtype="0" fill="hold" grpId="0"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8243FE3-5074-47DD-948C-32AF348F0D39}"/>
              </a:ext>
            </a:extLst>
          </p:cNvPr>
          <p:cNvSpPr txBox="1"/>
          <p:nvPr/>
        </p:nvSpPr>
        <p:spPr>
          <a:xfrm>
            <a:off x="871220" y="2248823"/>
            <a:ext cx="6006192" cy="392813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solidFill>
                  <a:srgbClr val="52335C"/>
                </a:solidFill>
                <a:effectLst/>
              </a:rPr>
              <a:t>THAT’S MY MAMA</a:t>
            </a:r>
            <a:r>
              <a:rPr lang="en-US" sz="2400" dirty="0">
                <a:solidFill>
                  <a:srgbClr val="52335C"/>
                </a:solidFill>
                <a:effectLst/>
              </a:rPr>
              <a:t> – 1974, Clifton Curtis (</a:t>
            </a:r>
            <a:r>
              <a:rPr lang="en-US" sz="2400" b="1" dirty="0">
                <a:solidFill>
                  <a:srgbClr val="0070C0"/>
                </a:solidFill>
                <a:effectLst/>
              </a:rPr>
              <a:t>Clifton Davis</a:t>
            </a:r>
            <a:r>
              <a:rPr lang="en-US" sz="2400" dirty="0">
                <a:solidFill>
                  <a:srgbClr val="52335C"/>
                </a:solidFill>
                <a:effectLst/>
              </a:rPr>
              <a:t>) was a barber in a Black middle-class neighborhood of Washington, DC. Although happy with the single life, his Mama Eloise (</a:t>
            </a:r>
            <a:r>
              <a:rPr lang="en-US" sz="2400" b="1" dirty="0">
                <a:solidFill>
                  <a:srgbClr val="0070C0"/>
                </a:solidFill>
                <a:effectLst/>
              </a:rPr>
              <a:t>Theresa Merritt</a:t>
            </a:r>
            <a:r>
              <a:rPr lang="en-US" sz="2400" dirty="0">
                <a:solidFill>
                  <a:srgbClr val="52335C"/>
                </a:solidFill>
                <a:effectLst/>
              </a:rPr>
              <a:t>) wanted to find him a mate, like his sister Tracy Curtis (</a:t>
            </a:r>
            <a:r>
              <a:rPr lang="en-US" sz="2400" b="1" dirty="0">
                <a:solidFill>
                  <a:srgbClr val="0070C0"/>
                </a:solidFill>
                <a:effectLst/>
              </a:rPr>
              <a:t>Lynne Moody</a:t>
            </a:r>
            <a:r>
              <a:rPr lang="en-US" sz="2400" dirty="0">
                <a:solidFill>
                  <a:srgbClr val="52335C"/>
                </a:solidFill>
                <a:effectLst/>
              </a:rPr>
              <a:t>). The ethnic barbershop had its array of characters; a street peddler, a philosopher, jokester, and checkers and dominoes players.</a:t>
            </a:r>
            <a:endParaRPr lang="en-US" sz="2400" dirty="0">
              <a:solidFill>
                <a:srgbClr val="52335C"/>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523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the camera&#10;&#10;Description automatically generated with medium confidence">
            <a:extLst>
              <a:ext uri="{FF2B5EF4-FFF2-40B4-BE49-F238E27FC236}">
                <a16:creationId xmlns:a16="http://schemas.microsoft.com/office/drawing/2014/main" id="{EF35CEB6-DEC2-4247-8792-66ED67E7C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52" r="-3" b="-3"/>
          <a:stretch/>
        </p:blipFill>
        <p:spPr>
          <a:xfrm>
            <a:off x="7523826" y="862763"/>
            <a:ext cx="3788081" cy="5151142"/>
          </a:xfrm>
          <a:prstGeom prst="rect">
            <a:avLst/>
          </a:prstGeom>
        </p:spPr>
      </p:pic>
      <p:sp>
        <p:nvSpPr>
          <p:cNvPr id="7" name="TextBox 6">
            <a:extLst>
              <a:ext uri="{FF2B5EF4-FFF2-40B4-BE49-F238E27FC236}">
                <a16:creationId xmlns:a16="http://schemas.microsoft.com/office/drawing/2014/main" id="{2AC0B86E-F528-4715-8224-4C68C71728DB}"/>
              </a:ext>
            </a:extLst>
          </p:cNvPr>
          <p:cNvSpPr txBox="1"/>
          <p:nvPr/>
        </p:nvSpPr>
        <p:spPr>
          <a:xfrm>
            <a:off x="2619632" y="1124465"/>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205860364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6B8CDA-1D8A-44C2-AF82-22035BC7C2EB}"/>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200" b="1" i="1" cap="all" dirty="0">
                <a:effectLst/>
              </a:rPr>
              <a:t>GRADY</a:t>
            </a:r>
            <a:r>
              <a:rPr lang="en-US" sz="2200" dirty="0">
                <a:effectLst/>
              </a:rPr>
              <a:t> – 1975, a spin-off from Sanford and Son, Grady Wilson (</a:t>
            </a:r>
            <a:r>
              <a:rPr lang="en-US" sz="2200" b="1" dirty="0">
                <a:solidFill>
                  <a:srgbClr val="0070C0"/>
                </a:solidFill>
                <a:effectLst/>
              </a:rPr>
              <a:t>Whitman Mayo</a:t>
            </a:r>
            <a:r>
              <a:rPr lang="en-US" sz="2200" dirty="0">
                <a:effectLst/>
              </a:rPr>
              <a:t>), one of Fred Sanford’s friends moves out Watts and into the racially mixed neighborhood of Westwood, a suburb of Los Angeles, with his married daughter Ellie (</a:t>
            </a:r>
            <a:r>
              <a:rPr lang="en-US" sz="2200" b="1" dirty="0">
                <a:solidFill>
                  <a:srgbClr val="0070C0"/>
                </a:solidFill>
                <a:effectLst/>
              </a:rPr>
              <a:t>Carole Cole</a:t>
            </a:r>
            <a:r>
              <a:rPr lang="en-US" sz="2200" dirty="0">
                <a:effectLst/>
              </a:rPr>
              <a:t>) and their two kids. The show only had 12 episodes.</a:t>
            </a:r>
          </a:p>
        </p:txBody>
      </p:sp>
      <p:pic>
        <p:nvPicPr>
          <p:cNvPr id="4" name="Picture 3" descr="A person with a beard and mustache&#10;&#10;Description automatically generated with low confidence">
            <a:extLst>
              <a:ext uri="{FF2B5EF4-FFF2-40B4-BE49-F238E27FC236}">
                <a16:creationId xmlns:a16="http://schemas.microsoft.com/office/drawing/2014/main" id="{1A7CCC6A-5F8B-4FD6-9FD5-A3FAD06E26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590" r="-1" b="213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6" name="TextBox 5">
            <a:extLst>
              <a:ext uri="{FF2B5EF4-FFF2-40B4-BE49-F238E27FC236}">
                <a16:creationId xmlns:a16="http://schemas.microsoft.com/office/drawing/2014/main" id="{49B4277A-4C16-4413-8090-988DC094444F}"/>
              </a:ext>
            </a:extLst>
          </p:cNvPr>
          <p:cNvSpPr txBox="1"/>
          <p:nvPr/>
        </p:nvSpPr>
        <p:spPr>
          <a:xfrm>
            <a:off x="1327115" y="1174840"/>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48405849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832F93D1-0151-45B8-8421-4AE9B530A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068"/>
          <a:stretch/>
        </p:blipFill>
        <p:spPr bwMode="auto">
          <a:xfrm>
            <a:off x="1"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CDE3D8E-B322-47EF-A40C-1281E0F7AAD7}"/>
              </a:ext>
            </a:extLst>
          </p:cNvPr>
          <p:cNvSpPr txBox="1"/>
          <p:nvPr/>
        </p:nvSpPr>
        <p:spPr>
          <a:xfrm>
            <a:off x="7933054" y="2322689"/>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i="1" cap="all" dirty="0">
                <a:effectLst/>
              </a:rPr>
              <a:t>GOOD TIMES</a:t>
            </a:r>
            <a:r>
              <a:rPr lang="en-US" sz="1700" dirty="0">
                <a:effectLst/>
              </a:rPr>
              <a:t> – 1974, Florida (</a:t>
            </a:r>
            <a:r>
              <a:rPr lang="en-US" sz="1700" b="1" dirty="0">
                <a:solidFill>
                  <a:srgbClr val="0070C0"/>
                </a:solidFill>
                <a:effectLst/>
              </a:rPr>
              <a:t>Esther Rolle</a:t>
            </a:r>
            <a:r>
              <a:rPr lang="en-US" sz="1700" dirty="0">
                <a:effectLst/>
              </a:rPr>
              <a:t>) and James Evans, with two sons and a daughter, lived in a high-rise ghetto on Chicago’s South Side. While James (</a:t>
            </a:r>
            <a:r>
              <a:rPr lang="en-US" sz="1700" b="1" dirty="0">
                <a:solidFill>
                  <a:srgbClr val="0070C0"/>
                </a:solidFill>
                <a:effectLst/>
              </a:rPr>
              <a:t>John Amos</a:t>
            </a:r>
            <a:r>
              <a:rPr lang="en-US" sz="1700" dirty="0">
                <a:effectLst/>
              </a:rPr>
              <a:t>) often worked two jobs and portrayed a strong father figure, his son J.J. (</a:t>
            </a:r>
            <a:r>
              <a:rPr lang="en-US" sz="1700" b="1" dirty="0">
                <a:solidFill>
                  <a:srgbClr val="0070C0"/>
                </a:solidFill>
                <a:effectLst/>
              </a:rPr>
              <a:t>Jimmy Walker</a:t>
            </a:r>
            <a:r>
              <a:rPr lang="en-US" sz="1700" dirty="0">
                <a:effectLst/>
              </a:rPr>
              <a:t>) was characterized as a buffoon sporting a chicken hat and saying “DY-NO-MITE” on every show. Florida was a devout Christian, while daughter Thelma (</a:t>
            </a:r>
            <a:r>
              <a:rPr lang="en-US" sz="1700" b="1" dirty="0">
                <a:solidFill>
                  <a:srgbClr val="0070C0"/>
                </a:solidFill>
                <a:effectLst/>
              </a:rPr>
              <a:t>Bern Nadette </a:t>
            </a:r>
            <a:r>
              <a:rPr lang="en-US" sz="1700" b="1" dirty="0" err="1">
                <a:solidFill>
                  <a:srgbClr val="0070C0"/>
                </a:solidFill>
                <a:effectLst/>
              </a:rPr>
              <a:t>Stanis</a:t>
            </a:r>
            <a:r>
              <a:rPr lang="en-US" sz="1700" dirty="0">
                <a:effectLst/>
              </a:rPr>
              <a:t>) was sophisticated and graceful, in essence, became TV’s first Black female sex symbol of sitcoms.</a:t>
            </a:r>
            <a:endParaRPr lang="en-US" sz="1700" dirty="0"/>
          </a:p>
        </p:txBody>
      </p:sp>
      <p:sp>
        <p:nvSpPr>
          <p:cNvPr id="6" name="TextBox 5">
            <a:extLst>
              <a:ext uri="{FF2B5EF4-FFF2-40B4-BE49-F238E27FC236}">
                <a16:creationId xmlns:a16="http://schemas.microsoft.com/office/drawing/2014/main" id="{5991DB40-EA4A-4057-AA11-E4A66B662A56}"/>
              </a:ext>
            </a:extLst>
          </p:cNvPr>
          <p:cNvSpPr txBox="1"/>
          <p:nvPr/>
        </p:nvSpPr>
        <p:spPr>
          <a:xfrm>
            <a:off x="8793823" y="1149179"/>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117900553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549CD31-A611-4C52-A872-16C7C18AF8DB}"/>
              </a:ext>
            </a:extLst>
          </p:cNvPr>
          <p:cNvSpPr txBox="1"/>
          <p:nvPr/>
        </p:nvSpPr>
        <p:spPr>
          <a:xfrm>
            <a:off x="572493" y="2071316"/>
            <a:ext cx="6273150" cy="4119172"/>
          </a:xfrm>
          <a:prstGeom prst="rect">
            <a:avLst/>
          </a:prstGeom>
        </p:spPr>
        <p:txBody>
          <a:bodyPr vert="horz" lIns="91440" tIns="45720" rIns="91440" bIns="45720" rtlCol="0" anchor="t">
            <a:normAutofit/>
          </a:bodyPr>
          <a:lstStyle/>
          <a:p>
            <a:pPr marL="0" marR="0" indent="-228600">
              <a:lnSpc>
                <a:spcPct val="90000"/>
              </a:lnSpc>
              <a:spcBef>
                <a:spcPts val="0"/>
              </a:spcBef>
              <a:spcAft>
                <a:spcPts val="800"/>
              </a:spcAft>
              <a:buFont typeface="Arial" panose="020B0604020202020204" pitchFamily="34" charset="0"/>
              <a:buChar char="•"/>
            </a:pPr>
            <a:r>
              <a:rPr lang="en-US" sz="2200" b="1" i="1" cap="all" dirty="0">
                <a:effectLst/>
              </a:rPr>
              <a:t>WHAT’S HAPPENING !!</a:t>
            </a:r>
            <a:r>
              <a:rPr lang="en-US" sz="2200" dirty="0">
                <a:effectLst/>
              </a:rPr>
              <a:t> – 1976 &amp; 1985, An urban comedy about three spirited kids in the big city. Raj (</a:t>
            </a:r>
            <a:r>
              <a:rPr lang="en-US" sz="2200" b="1" dirty="0">
                <a:solidFill>
                  <a:srgbClr val="0070C0"/>
                </a:solidFill>
                <a:effectLst/>
              </a:rPr>
              <a:t>Ernest Thomas</a:t>
            </a:r>
            <a:r>
              <a:rPr lang="en-US" sz="2200" dirty="0">
                <a:effectLst/>
              </a:rPr>
              <a:t>) is the studious dreamer and wannabe writer; Rerun (</a:t>
            </a:r>
            <a:r>
              <a:rPr lang="en-US" sz="2200" b="1" dirty="0">
                <a:solidFill>
                  <a:srgbClr val="0070C0"/>
                </a:solidFill>
                <a:effectLst/>
              </a:rPr>
              <a:t>Fred Berry</a:t>
            </a:r>
            <a:r>
              <a:rPr lang="en-US" sz="2200" dirty="0">
                <a:effectLst/>
              </a:rPr>
              <a:t>) is the jolly overweight clown who speaks without thinking and Dwayne (</a:t>
            </a:r>
            <a:r>
              <a:rPr lang="en-US" sz="2200" b="1" dirty="0">
                <a:solidFill>
                  <a:srgbClr val="0070C0"/>
                </a:solidFill>
                <a:effectLst/>
              </a:rPr>
              <a:t>Haywood Nelson</a:t>
            </a:r>
            <a:r>
              <a:rPr lang="en-US" sz="2200" dirty="0">
                <a:effectLst/>
              </a:rPr>
              <a:t>) is the shy tag-along with a cool vibe. They hang out at Rob’s a diner where Shirley (</a:t>
            </a:r>
            <a:r>
              <a:rPr lang="en-US" sz="2200" b="1" dirty="0">
                <a:solidFill>
                  <a:srgbClr val="0070C0"/>
                </a:solidFill>
                <a:effectLst/>
              </a:rPr>
              <a:t>Shirley Hemphill</a:t>
            </a:r>
            <a:r>
              <a:rPr lang="en-US" sz="2200" dirty="0">
                <a:effectLst/>
              </a:rPr>
              <a:t>) is the wise-cracking waitress. In its return to TV in 1985, now called </a:t>
            </a:r>
            <a:r>
              <a:rPr lang="en-US" sz="2200" i="1" dirty="0">
                <a:effectLst/>
              </a:rPr>
              <a:t>What’s Happening Now</a:t>
            </a:r>
            <a:r>
              <a:rPr lang="en-US" sz="2200" dirty="0">
                <a:effectLst/>
              </a:rPr>
              <a:t>, Raj is now married, Rerun is a used car salesman and Dwayne is a computer programmer. The series is loosely based on the movie </a:t>
            </a:r>
            <a:r>
              <a:rPr lang="en-US" sz="2200" i="1" dirty="0">
                <a:effectLst/>
              </a:rPr>
              <a:t>Cooley High</a:t>
            </a:r>
            <a:r>
              <a:rPr lang="en-US" sz="2200" dirty="0">
                <a:effectLst/>
              </a:rPr>
              <a:t>. </a:t>
            </a:r>
          </a:p>
        </p:txBody>
      </p:sp>
      <p:sp>
        <p:nvSpPr>
          <p:cNvPr id="6" name="TextBox 5">
            <a:extLst>
              <a:ext uri="{FF2B5EF4-FFF2-40B4-BE49-F238E27FC236}">
                <a16:creationId xmlns:a16="http://schemas.microsoft.com/office/drawing/2014/main" id="{5CE297A7-DB8F-49DB-A098-4E8A5CB71123}"/>
              </a:ext>
            </a:extLst>
          </p:cNvPr>
          <p:cNvSpPr txBox="1"/>
          <p:nvPr/>
        </p:nvSpPr>
        <p:spPr>
          <a:xfrm>
            <a:off x="4744994" y="752422"/>
            <a:ext cx="2100649" cy="523220"/>
          </a:xfrm>
          <a:prstGeom prst="rect">
            <a:avLst/>
          </a:prstGeom>
          <a:noFill/>
        </p:spPr>
        <p:txBody>
          <a:bodyPr wrap="square" rtlCol="0">
            <a:spAutoFit/>
          </a:bodyPr>
          <a:lstStyle/>
          <a:p>
            <a:pPr algn="ctr"/>
            <a:r>
              <a:rPr lang="en-US" sz="2800" b="1" spc="200" dirty="0">
                <a:solidFill>
                  <a:srgbClr val="FF0000"/>
                </a:solidFill>
              </a:rPr>
              <a:t>1970s</a:t>
            </a:r>
          </a:p>
        </p:txBody>
      </p:sp>
      <p:pic>
        <p:nvPicPr>
          <p:cNvPr id="1026" name="Picture 2" descr="What's Happening!!' star Ernest Thomas on show's impact on race">
            <a:extLst>
              <a:ext uri="{FF2B5EF4-FFF2-40B4-BE49-F238E27FC236}">
                <a16:creationId xmlns:a16="http://schemas.microsoft.com/office/drawing/2014/main" id="{3BAA09D4-5BDA-47B0-9C21-F56137E51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347" y="2270326"/>
            <a:ext cx="5006962" cy="335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684170"/>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28B177F5-2096-4D55-88AB-579D873341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72" r="762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TextBox 2">
            <a:extLst>
              <a:ext uri="{FF2B5EF4-FFF2-40B4-BE49-F238E27FC236}">
                <a16:creationId xmlns:a16="http://schemas.microsoft.com/office/drawing/2014/main" id="{BCDA0B1B-3544-4E0A-B05B-23EEA8B34CD2}"/>
              </a:ext>
            </a:extLst>
          </p:cNvPr>
          <p:cNvSpPr txBox="1"/>
          <p:nvPr/>
        </p:nvSpPr>
        <p:spPr>
          <a:xfrm>
            <a:off x="7311400" y="1452693"/>
            <a:ext cx="4529665" cy="501529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1" cap="all" dirty="0">
                <a:effectLst/>
              </a:rPr>
              <a:t>THE JEFFERSONS</a:t>
            </a:r>
            <a:r>
              <a:rPr lang="en-US" dirty="0">
                <a:effectLst/>
              </a:rPr>
              <a:t> – 1975, George Jefferson (</a:t>
            </a:r>
            <a:r>
              <a:rPr lang="en-US" b="1" dirty="0">
                <a:solidFill>
                  <a:srgbClr val="0070C0"/>
                </a:solidFill>
                <a:effectLst/>
              </a:rPr>
              <a:t>Sherman Hemsley</a:t>
            </a:r>
            <a:r>
              <a:rPr lang="en-US" dirty="0">
                <a:effectLst/>
              </a:rPr>
              <a:t>) was the black-bigot version of Archie Bunker. Owner of a dry-cleaning business, George’s success allowed him and his wife Louise or </a:t>
            </a:r>
            <a:r>
              <a:rPr lang="en-US" dirty="0" err="1">
                <a:effectLst/>
              </a:rPr>
              <a:t>Weezy</a:t>
            </a:r>
            <a:r>
              <a:rPr lang="en-US" dirty="0">
                <a:effectLst/>
              </a:rPr>
              <a:t> (</a:t>
            </a:r>
            <a:r>
              <a:rPr lang="en-US" b="1" dirty="0">
                <a:solidFill>
                  <a:srgbClr val="0070C0"/>
                </a:solidFill>
                <a:effectLst/>
              </a:rPr>
              <a:t>Isabel Sanford</a:t>
            </a:r>
            <a:r>
              <a:rPr lang="en-US" dirty="0">
                <a:effectLst/>
              </a:rPr>
              <a:t>) to move into a luxury high-rise apartment on Manhattan’s East Side. The newly found wealth enabled George to be self-centered, bossy and snobbish. His son Lionel (</a:t>
            </a:r>
            <a:r>
              <a:rPr lang="en-US" b="1" dirty="0">
                <a:solidFill>
                  <a:srgbClr val="0070C0"/>
                </a:solidFill>
                <a:effectLst/>
              </a:rPr>
              <a:t>Mike Evans</a:t>
            </a:r>
            <a:r>
              <a:rPr lang="en-US" dirty="0">
                <a:effectLst/>
              </a:rPr>
              <a:t>) dated Jenny (</a:t>
            </a:r>
            <a:r>
              <a:rPr lang="en-US" b="1" dirty="0">
                <a:solidFill>
                  <a:srgbClr val="0070C0"/>
                </a:solidFill>
                <a:effectLst/>
              </a:rPr>
              <a:t>Berlinda Tolbert</a:t>
            </a:r>
            <a:r>
              <a:rPr lang="en-US" dirty="0">
                <a:effectLst/>
              </a:rPr>
              <a:t>), the product of an inter-racial marriage, much to George’s disdain. Added humor was provided by the Jeffersons’ wise-cracking, no-nonsense maid Florence (</a:t>
            </a:r>
            <a:r>
              <a:rPr lang="en-US" b="1" dirty="0">
                <a:solidFill>
                  <a:srgbClr val="0070C0"/>
                </a:solidFill>
                <a:effectLst/>
              </a:rPr>
              <a:t>Marla Gibbs</a:t>
            </a:r>
            <a:r>
              <a:rPr lang="en-US" dirty="0">
                <a:effectLst/>
              </a:rPr>
              <a:t>) with occasional snaps from the doorman Ralph (</a:t>
            </a:r>
            <a:r>
              <a:rPr lang="en-US" b="1" dirty="0">
                <a:solidFill>
                  <a:srgbClr val="0070C0"/>
                </a:solidFill>
                <a:effectLst/>
              </a:rPr>
              <a:t>Ned Wertimer</a:t>
            </a:r>
            <a:r>
              <a:rPr lang="en-US" dirty="0">
                <a:effectLst/>
              </a:rPr>
              <a:t>). The theme song “Moving On Up” was sung by Jeff Barry and Ja’net DuBois.</a:t>
            </a:r>
            <a:endParaRPr lang="en-US" dirty="0"/>
          </a:p>
        </p:txBody>
      </p:sp>
      <p:sp>
        <p:nvSpPr>
          <p:cNvPr id="6" name="TextBox 5">
            <a:extLst>
              <a:ext uri="{FF2B5EF4-FFF2-40B4-BE49-F238E27FC236}">
                <a16:creationId xmlns:a16="http://schemas.microsoft.com/office/drawing/2014/main" id="{6E285BFA-956D-4A29-8E0F-41F2EE2873BB}"/>
              </a:ext>
            </a:extLst>
          </p:cNvPr>
          <p:cNvSpPr txBox="1"/>
          <p:nvPr/>
        </p:nvSpPr>
        <p:spPr>
          <a:xfrm>
            <a:off x="8340811" y="564174"/>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369867096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B751AA-1C0A-495A-A194-DEF53FEA3B61}"/>
              </a:ext>
            </a:extLst>
          </p:cNvPr>
          <p:cNvSpPr txBox="1"/>
          <p:nvPr/>
        </p:nvSpPr>
        <p:spPr>
          <a:xfrm>
            <a:off x="6096000" y="1891470"/>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1" cap="all" dirty="0">
                <a:effectLst/>
              </a:rPr>
              <a:t>SANFORD ARMS</a:t>
            </a:r>
            <a:r>
              <a:rPr lang="en-US" sz="2200" dirty="0">
                <a:effectLst/>
              </a:rPr>
              <a:t> – 1977, Phil Wheeler (</a:t>
            </a:r>
            <a:r>
              <a:rPr lang="en-US" sz="2200" b="1" dirty="0">
                <a:solidFill>
                  <a:srgbClr val="0070C0"/>
                </a:solidFill>
                <a:effectLst/>
              </a:rPr>
              <a:t>Theodore Wilson</a:t>
            </a:r>
            <a:r>
              <a:rPr lang="en-US" sz="2200" dirty="0">
                <a:effectLst/>
              </a:rPr>
              <a:t>), a widower with two teenagers buys Fred Sanford’s junk yard and attempts to turn the eyesore into a residential hotel. Fred’s sister-in-law Esther (</a:t>
            </a:r>
            <a:r>
              <a:rPr lang="en-US" sz="2200" b="1" dirty="0">
                <a:solidFill>
                  <a:srgbClr val="0070C0"/>
                </a:solidFill>
                <a:effectLst/>
              </a:rPr>
              <a:t>LaWanda Page</a:t>
            </a:r>
            <a:r>
              <a:rPr lang="en-US" sz="2200" dirty="0">
                <a:effectLst/>
              </a:rPr>
              <a:t>) becomes the property manager and advises Phil’s girlfriend Jeannie (</a:t>
            </a:r>
            <a:r>
              <a:rPr lang="en-US" sz="2200" b="1" dirty="0">
                <a:solidFill>
                  <a:srgbClr val="0070C0"/>
                </a:solidFill>
                <a:effectLst/>
              </a:rPr>
              <a:t>Bebe Drake-Hooks</a:t>
            </a:r>
            <a:r>
              <a:rPr lang="en-US" sz="2200" dirty="0">
                <a:effectLst/>
              </a:rPr>
              <a:t>) and children Angie (</a:t>
            </a:r>
            <a:r>
              <a:rPr lang="en-US" sz="2200" b="1" dirty="0">
                <a:solidFill>
                  <a:srgbClr val="0070C0"/>
                </a:solidFill>
                <a:effectLst/>
              </a:rPr>
              <a:t>Tina Andrews</a:t>
            </a:r>
            <a:r>
              <a:rPr lang="en-US" sz="2200" dirty="0">
                <a:effectLst/>
              </a:rPr>
              <a:t>) and Nat (</a:t>
            </a:r>
            <a:r>
              <a:rPr lang="en-US" sz="2200" b="1" dirty="0">
                <a:solidFill>
                  <a:srgbClr val="0070C0"/>
                </a:solidFill>
                <a:effectLst/>
              </a:rPr>
              <a:t>John Earl</a:t>
            </a:r>
            <a:r>
              <a:rPr lang="en-US" sz="2200" dirty="0">
                <a:effectLst/>
              </a:rPr>
              <a:t>) with modest success.</a:t>
            </a:r>
            <a:endParaRPr lang="en-US" sz="2200" dirty="0"/>
          </a:p>
        </p:txBody>
      </p:sp>
      <p:pic>
        <p:nvPicPr>
          <p:cNvPr id="4" name="Picture 3" descr="A picture containing text, person, posing&#10;&#10;Description automatically generated">
            <a:extLst>
              <a:ext uri="{FF2B5EF4-FFF2-40B4-BE49-F238E27FC236}">
                <a16:creationId xmlns:a16="http://schemas.microsoft.com/office/drawing/2014/main" id="{93CD208C-7A27-44B1-AFD3-80A050C477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12" t="2032" r="16682" b="847"/>
          <a:stretch/>
        </p:blipFill>
        <p:spPr bwMode="auto">
          <a:xfrm>
            <a:off x="643278" y="347625"/>
            <a:ext cx="4264512" cy="6162750"/>
          </a:xfrm>
          <a:prstGeom prst="rect">
            <a:avLst/>
          </a:prstGeom>
          <a:noFill/>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CA7E1F9-5B4A-459D-A020-706AF8663EB2}"/>
              </a:ext>
            </a:extLst>
          </p:cNvPr>
          <p:cNvSpPr txBox="1"/>
          <p:nvPr/>
        </p:nvSpPr>
        <p:spPr>
          <a:xfrm>
            <a:off x="7455119" y="1157048"/>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245171577"/>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3B7A6E-2CE8-4D62-A9DC-9C2DAEF25DF3}"/>
              </a:ext>
            </a:extLst>
          </p:cNvPr>
          <p:cNvSpPr txBox="1"/>
          <p:nvPr/>
        </p:nvSpPr>
        <p:spPr>
          <a:xfrm>
            <a:off x="630935" y="2570205"/>
            <a:ext cx="4843107" cy="383059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1" i="1" cap="all" dirty="0">
                <a:effectLst/>
              </a:rPr>
              <a:t>BABY, I’M BACK</a:t>
            </a:r>
            <a:r>
              <a:rPr lang="en-US" dirty="0">
                <a:effectLst/>
              </a:rPr>
              <a:t> – 1978, Raymond Ellis (</a:t>
            </a:r>
            <a:r>
              <a:rPr lang="en-US" b="1" dirty="0">
                <a:solidFill>
                  <a:srgbClr val="0070C0"/>
                </a:solidFill>
                <a:effectLst/>
              </a:rPr>
              <a:t>Demond Wilson</a:t>
            </a:r>
            <a:r>
              <a:rPr lang="en-US" dirty="0">
                <a:effectLst/>
              </a:rPr>
              <a:t>) is a compulsive gambler who abandoned his wife Olivia (</a:t>
            </a:r>
            <a:r>
              <a:rPr lang="en-US" b="1" dirty="0">
                <a:solidFill>
                  <a:srgbClr val="0070C0"/>
                </a:solidFill>
                <a:effectLst/>
              </a:rPr>
              <a:t>Denise Nicholas</a:t>
            </a:r>
            <a:r>
              <a:rPr lang="en-US" dirty="0">
                <a:effectLst/>
              </a:rPr>
              <a:t>), son Jordan (</a:t>
            </a:r>
            <a:r>
              <a:rPr lang="en-US" b="1" dirty="0">
                <a:solidFill>
                  <a:srgbClr val="0070C0"/>
                </a:solidFill>
                <a:effectLst/>
              </a:rPr>
              <a:t>Tony Holmes</a:t>
            </a:r>
            <a:r>
              <a:rPr lang="en-US" dirty="0">
                <a:effectLst/>
              </a:rPr>
              <a:t>) and daughter Angie (</a:t>
            </a:r>
            <a:r>
              <a:rPr lang="en-US" b="1" dirty="0">
                <a:solidFill>
                  <a:srgbClr val="0070C0"/>
                </a:solidFill>
                <a:effectLst/>
              </a:rPr>
              <a:t>Kim Fields</a:t>
            </a:r>
            <a:r>
              <a:rPr lang="en-US" dirty="0">
                <a:effectLst/>
              </a:rPr>
              <a:t>) and heads to California. Seven years later, Raymond finds out that his wife plans to remarry to Colonel Wallace Dickey (</a:t>
            </a:r>
            <a:r>
              <a:rPr lang="en-US" b="1" dirty="0">
                <a:solidFill>
                  <a:srgbClr val="0070C0"/>
                </a:solidFill>
                <a:effectLst/>
              </a:rPr>
              <a:t>Ed Hall</a:t>
            </a:r>
            <a:r>
              <a:rPr lang="en-US" dirty="0">
                <a:effectLst/>
              </a:rPr>
              <a:t>), and that he has been declared legally dead. This prompts Raymond to move back to Washington, D.C., where he tries to win back Olivia by proving he is a better husband, and father to his kids, and to prove that he is still alive. Meanwhile, he must contend with his mother-in-law </a:t>
            </a:r>
            <a:r>
              <a:rPr lang="en-US" dirty="0" err="1">
                <a:effectLst/>
              </a:rPr>
              <a:t>Luzelle</a:t>
            </a:r>
            <a:r>
              <a:rPr lang="en-US" dirty="0">
                <a:effectLst/>
              </a:rPr>
              <a:t> (</a:t>
            </a:r>
            <a:r>
              <a:rPr lang="en-US" b="1" dirty="0">
                <a:solidFill>
                  <a:srgbClr val="0070C0"/>
                </a:solidFill>
                <a:effectLst/>
              </a:rPr>
              <a:t>Helen Martin</a:t>
            </a:r>
            <a:r>
              <a:rPr lang="en-US" dirty="0">
                <a:effectLst/>
              </a:rPr>
              <a:t>).</a:t>
            </a:r>
            <a:endParaRPr lang="en-US" dirty="0"/>
          </a:p>
        </p:txBody>
      </p:sp>
      <p:pic>
        <p:nvPicPr>
          <p:cNvPr id="4" name="Picture 3" descr="A picture containing person, child, child, young&#10;&#10;Description automatically generated">
            <a:extLst>
              <a:ext uri="{FF2B5EF4-FFF2-40B4-BE49-F238E27FC236}">
                <a16:creationId xmlns:a16="http://schemas.microsoft.com/office/drawing/2014/main" id="{32225375-9F0D-4483-ABBA-96A97F945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0624" y="1030543"/>
            <a:ext cx="5989826" cy="4627140"/>
          </a:xfrm>
          <a:prstGeom prst="rect">
            <a:avLst/>
          </a:prstGeom>
        </p:spPr>
      </p:pic>
      <p:sp>
        <p:nvSpPr>
          <p:cNvPr id="6" name="TextBox 5">
            <a:extLst>
              <a:ext uri="{FF2B5EF4-FFF2-40B4-BE49-F238E27FC236}">
                <a16:creationId xmlns:a16="http://schemas.microsoft.com/office/drawing/2014/main" id="{7B48CC02-D726-4991-97E9-9FAABA967DDD}"/>
              </a:ext>
            </a:extLst>
          </p:cNvPr>
          <p:cNvSpPr txBox="1"/>
          <p:nvPr/>
        </p:nvSpPr>
        <p:spPr>
          <a:xfrm>
            <a:off x="1717589" y="1075038"/>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1677132837"/>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B2861A-CD4A-4B1F-BAE1-6D85E7568D63}"/>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BENSON </a:t>
            </a:r>
            <a:r>
              <a:rPr lang="en-US" sz="2000" dirty="0">
                <a:effectLst/>
              </a:rPr>
              <a:t>– 1979, The show focused on the conflicts and relationships within Governor James Gatling's (</a:t>
            </a:r>
            <a:r>
              <a:rPr lang="en-US" sz="2000" b="1" dirty="0">
                <a:solidFill>
                  <a:srgbClr val="0070C0"/>
                </a:solidFill>
                <a:effectLst/>
              </a:rPr>
              <a:t>James Noble</a:t>
            </a:r>
            <a:r>
              <a:rPr lang="en-US" sz="2000" dirty="0">
                <a:effectLst/>
              </a:rPr>
              <a:t>) household, with Benson (</a:t>
            </a:r>
            <a:r>
              <a:rPr lang="en-US" sz="2000" b="1" dirty="0">
                <a:solidFill>
                  <a:srgbClr val="0070C0"/>
                </a:solidFill>
                <a:effectLst/>
              </a:rPr>
              <a:t>Robert Guillaume</a:t>
            </a:r>
            <a:r>
              <a:rPr lang="en-US" sz="2000" dirty="0">
                <a:effectLst/>
              </a:rPr>
              <a:t>) generally providing a sarcastic voice of reason. Benson was in constant battle with the formidable German housekeeper Gretchen (</a:t>
            </a:r>
            <a:r>
              <a:rPr lang="en-US" sz="2000" b="1" dirty="0">
                <a:solidFill>
                  <a:srgbClr val="0070C0"/>
                </a:solidFill>
                <a:effectLst/>
              </a:rPr>
              <a:t>Inga Swenson</a:t>
            </a:r>
            <a:r>
              <a:rPr lang="en-US" sz="2000" dirty="0">
                <a:effectLst/>
              </a:rPr>
              <a:t>) and helping raise the Governor’s precocious daughter Katie (</a:t>
            </a:r>
            <a:r>
              <a:rPr lang="en-US" sz="2000" b="1" dirty="0">
                <a:solidFill>
                  <a:srgbClr val="0070C0"/>
                </a:solidFill>
                <a:effectLst/>
              </a:rPr>
              <a:t>Missy Gold</a:t>
            </a:r>
            <a:r>
              <a:rPr lang="en-US" sz="2000" dirty="0">
                <a:effectLst/>
              </a:rPr>
              <a:t>), while assisting the meek Governor in making politically and personally decisions.</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92547EE1-1098-4699-85C9-80EA762768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08" r="8467" b="1"/>
          <a:stretch/>
        </p:blipFill>
        <p:spPr>
          <a:xfrm>
            <a:off x="5977788" y="799352"/>
            <a:ext cx="5425410" cy="5259296"/>
          </a:xfrm>
          <a:prstGeom prst="rect">
            <a:avLst/>
          </a:prstGeom>
        </p:spPr>
      </p:pic>
      <p:sp>
        <p:nvSpPr>
          <p:cNvPr id="11" name="TextBox 10">
            <a:extLst>
              <a:ext uri="{FF2B5EF4-FFF2-40B4-BE49-F238E27FC236}">
                <a16:creationId xmlns:a16="http://schemas.microsoft.com/office/drawing/2014/main" id="{19531E93-43FB-4CE7-90A3-BBEB2DA94480}"/>
              </a:ext>
            </a:extLst>
          </p:cNvPr>
          <p:cNvSpPr txBox="1"/>
          <p:nvPr/>
        </p:nvSpPr>
        <p:spPr>
          <a:xfrm>
            <a:off x="1717589" y="1075038"/>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302666974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indoor&#10;&#10;Description automatically generated">
            <a:extLst>
              <a:ext uri="{FF2B5EF4-FFF2-40B4-BE49-F238E27FC236}">
                <a16:creationId xmlns:a16="http://schemas.microsoft.com/office/drawing/2014/main" id="{5FFE34C3-C038-4B78-8A05-8EE15694B1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60" r="697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C6BD63-6D38-46B2-9AFC-17ECBF8786A8}"/>
              </a:ext>
            </a:extLst>
          </p:cNvPr>
          <p:cNvSpPr txBox="1"/>
          <p:nvPr/>
        </p:nvSpPr>
        <p:spPr>
          <a:xfrm>
            <a:off x="5297593" y="2722834"/>
            <a:ext cx="6251110" cy="348386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DIFF’RENT STROKES</a:t>
            </a:r>
            <a:r>
              <a:rPr lang="en-US" sz="2000" dirty="0">
                <a:effectLst/>
              </a:rPr>
              <a:t> – 1978, Eight-year-old Arnold (</a:t>
            </a:r>
            <a:r>
              <a:rPr lang="en-US" sz="2000" b="1" dirty="0">
                <a:solidFill>
                  <a:srgbClr val="0070C0"/>
                </a:solidFill>
                <a:effectLst/>
              </a:rPr>
              <a:t>Gary Coleman</a:t>
            </a:r>
            <a:r>
              <a:rPr lang="en-US" sz="2000" dirty="0">
                <a:effectLst/>
              </a:rPr>
              <a:t>) with pudgy cheeks, twinkling eyes and tidbits of wisdom, along with his 12-year-old brother Willis (</a:t>
            </a:r>
            <a:r>
              <a:rPr lang="en-US" sz="2000" b="1" dirty="0">
                <a:solidFill>
                  <a:srgbClr val="0070C0"/>
                </a:solidFill>
                <a:effectLst/>
              </a:rPr>
              <a:t>Todd Bridges</a:t>
            </a:r>
            <a:r>
              <a:rPr lang="en-US" sz="2000" dirty="0">
                <a:effectLst/>
              </a:rPr>
              <a:t>) are two Black kids from Harlem are welcomed, after the sudden death of their mother, into Phil Drummond’s (</a:t>
            </a:r>
            <a:r>
              <a:rPr lang="en-US" sz="2000" b="1" dirty="0">
                <a:solidFill>
                  <a:srgbClr val="0070C0"/>
                </a:solidFill>
                <a:effectLst/>
              </a:rPr>
              <a:t>Conrad Bain</a:t>
            </a:r>
            <a:r>
              <a:rPr lang="en-US" sz="2000" dirty="0">
                <a:effectLst/>
              </a:rPr>
              <a:t>) luxury Park Avenue apartment. Mr. Drummond often introduced the kids as his “sons.” Also, presence was the widower’s 13-year-old daughter Kimberly and their scatterbrained housekeeper, Mrs. Garrett (</a:t>
            </a:r>
            <a:r>
              <a:rPr lang="en-US" sz="2000" b="1" dirty="0">
                <a:solidFill>
                  <a:srgbClr val="0070C0"/>
                </a:solidFill>
                <a:effectLst/>
              </a:rPr>
              <a:t>Charlotte Rae</a:t>
            </a:r>
            <a:r>
              <a:rPr lang="en-US" sz="2000" dirty="0">
                <a:effectLst/>
              </a:rPr>
              <a:t>). Known for the catchphrase, “</a:t>
            </a:r>
            <a:r>
              <a:rPr lang="en-US" sz="2000" dirty="0" err="1">
                <a:effectLst/>
              </a:rPr>
              <a:t>What'chu</a:t>
            </a:r>
            <a:r>
              <a:rPr lang="en-US" sz="2000" dirty="0">
                <a:effectLst/>
              </a:rPr>
              <a:t> </a:t>
            </a:r>
            <a:r>
              <a:rPr lang="en-US" sz="2000" dirty="0" err="1">
                <a:effectLst/>
              </a:rPr>
              <a:t>talkin</a:t>
            </a:r>
            <a:r>
              <a:rPr lang="en-US" sz="2000" dirty="0">
                <a:effectLst/>
              </a:rPr>
              <a:t>' 'bout, Willis?”.</a:t>
            </a:r>
          </a:p>
        </p:txBody>
      </p:sp>
      <p:sp>
        <p:nvSpPr>
          <p:cNvPr id="6" name="TextBox 5">
            <a:extLst>
              <a:ext uri="{FF2B5EF4-FFF2-40B4-BE49-F238E27FC236}">
                <a16:creationId xmlns:a16="http://schemas.microsoft.com/office/drawing/2014/main" id="{D0AAAE69-D63C-482D-9CE9-E982F2A8EF9B}"/>
              </a:ext>
            </a:extLst>
          </p:cNvPr>
          <p:cNvSpPr txBox="1"/>
          <p:nvPr/>
        </p:nvSpPr>
        <p:spPr>
          <a:xfrm>
            <a:off x="6944497" y="1200425"/>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39875916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person posing for a picture&#10;&#10;Description automatically generated with medium confidence">
            <a:extLst>
              <a:ext uri="{FF2B5EF4-FFF2-40B4-BE49-F238E27FC236}">
                <a16:creationId xmlns:a16="http://schemas.microsoft.com/office/drawing/2014/main" id="{3269ACCA-5BF6-4226-8B30-AA9F16E31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BFF9E4-7717-4DB1-BC2A-B671E1EC71D8}"/>
              </a:ext>
            </a:extLst>
          </p:cNvPr>
          <p:cNvSpPr txBox="1"/>
          <p:nvPr/>
        </p:nvSpPr>
        <p:spPr>
          <a:xfrm>
            <a:off x="5297762" y="2706624"/>
            <a:ext cx="6251110" cy="348386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200" b="1" i="1" cap="all" dirty="0">
                <a:effectLst/>
              </a:rPr>
              <a:t>SANFORD </a:t>
            </a:r>
            <a:r>
              <a:rPr lang="en-US" sz="2200" dirty="0">
                <a:effectLst/>
              </a:rPr>
              <a:t>– 1980, Fred (</a:t>
            </a:r>
            <a:r>
              <a:rPr lang="en-US" sz="2200" b="1" dirty="0">
                <a:solidFill>
                  <a:srgbClr val="0070C0"/>
                </a:solidFill>
                <a:effectLst/>
              </a:rPr>
              <a:t>Redd Foxx</a:t>
            </a:r>
            <a:r>
              <a:rPr lang="en-US" sz="2200" dirty="0">
                <a:effectLst/>
              </a:rPr>
              <a:t>) is back at his Watts junkyard, along with two new partners, as Lamont is away working on the Alaskan pipeline. One partner is Rollo (</a:t>
            </a:r>
            <a:r>
              <a:rPr lang="en-US" sz="2200" b="1" dirty="0">
                <a:solidFill>
                  <a:srgbClr val="0070C0"/>
                </a:solidFill>
                <a:effectLst/>
              </a:rPr>
              <a:t>Nathaniel Taylor</a:t>
            </a:r>
            <a:r>
              <a:rPr lang="en-US" sz="2200" dirty="0">
                <a:effectLst/>
              </a:rPr>
              <a:t>), a holdover from the original Sanford and Son, and Cal (</a:t>
            </a:r>
            <a:r>
              <a:rPr lang="en-US" sz="2200" b="1" dirty="0">
                <a:solidFill>
                  <a:srgbClr val="0070C0"/>
                </a:solidFill>
                <a:effectLst/>
              </a:rPr>
              <a:t>Dennis </a:t>
            </a:r>
            <a:r>
              <a:rPr lang="en-US" sz="2200" b="1" dirty="0" err="1">
                <a:solidFill>
                  <a:srgbClr val="0070C0"/>
                </a:solidFill>
                <a:effectLst/>
              </a:rPr>
              <a:t>Burkley</a:t>
            </a:r>
            <a:r>
              <a:rPr lang="en-US" sz="2200" dirty="0">
                <a:effectLst/>
              </a:rPr>
              <a:t>), an obese white Southerner who invested $2,000 to become partner in “The Sanford Empire.” Cal moves into Lamont’s bedroom while Rollo works as a delivery man for the junk empire.</a:t>
            </a:r>
          </a:p>
        </p:txBody>
      </p:sp>
      <p:sp>
        <p:nvSpPr>
          <p:cNvPr id="6" name="TextBox 5">
            <a:extLst>
              <a:ext uri="{FF2B5EF4-FFF2-40B4-BE49-F238E27FC236}">
                <a16:creationId xmlns:a16="http://schemas.microsoft.com/office/drawing/2014/main" id="{478630C7-1151-471C-913C-FDCDB2E9CFC9}"/>
              </a:ext>
            </a:extLst>
          </p:cNvPr>
          <p:cNvSpPr txBox="1"/>
          <p:nvPr/>
        </p:nvSpPr>
        <p:spPr>
          <a:xfrm>
            <a:off x="6623221" y="1285103"/>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49666284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3BA898-9C37-4E89-945C-2DDE4EA70F9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cap="all" dirty="0">
                <a:effectLst/>
              </a:rPr>
              <a:t>Beulah</a:t>
            </a:r>
            <a:r>
              <a:rPr lang="en-US" sz="1900" dirty="0">
                <a:effectLst/>
              </a:rPr>
              <a:t> – 1950, Starring legendary silver screen Queens like </a:t>
            </a:r>
            <a:r>
              <a:rPr lang="en-US" sz="1900" b="1" dirty="0">
                <a:solidFill>
                  <a:srgbClr val="0070C0"/>
                </a:solidFill>
                <a:effectLst/>
              </a:rPr>
              <a:t>Hattie McDaniel, Louise Beavers</a:t>
            </a:r>
            <a:r>
              <a:rPr lang="en-US" sz="1900" b="1" dirty="0">
                <a:effectLst/>
              </a:rPr>
              <a:t> </a:t>
            </a:r>
            <a:r>
              <a:rPr lang="en-US" sz="1900" dirty="0">
                <a:effectLst/>
              </a:rPr>
              <a:t>and </a:t>
            </a:r>
            <a:r>
              <a:rPr lang="en-US" sz="1900" b="1" dirty="0">
                <a:solidFill>
                  <a:srgbClr val="0070C0"/>
                </a:solidFill>
                <a:effectLst/>
              </a:rPr>
              <a:t>Ethel Waters</a:t>
            </a:r>
            <a:r>
              <a:rPr lang="en-US" sz="1900" dirty="0">
                <a:effectLst/>
              </a:rPr>
              <a:t> was America’s favorite Black maid that came to the rescue of hapless white families. The sitcom also featured </a:t>
            </a:r>
            <a:r>
              <a:rPr lang="en-US" sz="1900" b="1" dirty="0">
                <a:solidFill>
                  <a:srgbClr val="0070C0"/>
                </a:solidFill>
                <a:effectLst/>
              </a:rPr>
              <a:t>Butterfly McQueen </a:t>
            </a:r>
            <a:r>
              <a:rPr lang="en-US" sz="1900" dirty="0">
                <a:effectLst/>
              </a:rPr>
              <a:t>and </a:t>
            </a:r>
            <a:r>
              <a:rPr lang="en-US" sz="1900" b="1" dirty="0">
                <a:solidFill>
                  <a:srgbClr val="0070C0"/>
                </a:solidFill>
                <a:effectLst/>
              </a:rPr>
              <a:t>Ruby Dandridge </a:t>
            </a:r>
            <a:r>
              <a:rPr lang="en-US" sz="1900" dirty="0">
                <a:effectLst/>
              </a:rPr>
              <a:t>as Oriole. Ethel Waters became the first Black woman to star on a TV network show. The Beulah character was often viewed as a stereotypical “mammy” figure.</a:t>
            </a:r>
            <a:endParaRPr lang="en-US" sz="1900" dirty="0"/>
          </a:p>
        </p:txBody>
      </p:sp>
      <p:pic>
        <p:nvPicPr>
          <p:cNvPr id="3" name="Picture 2" descr="A picture containing person, wall, indoor, old&#10;&#10;Description automatically generated">
            <a:extLst>
              <a:ext uri="{FF2B5EF4-FFF2-40B4-BE49-F238E27FC236}">
                <a16:creationId xmlns:a16="http://schemas.microsoft.com/office/drawing/2014/main" id="{AE0D80EF-5CF2-4B91-B80E-E4C9D32AA718}"/>
              </a:ext>
            </a:extLst>
          </p:cNvPr>
          <p:cNvPicPr>
            <a:picLocks noChangeAspect="1"/>
          </p:cNvPicPr>
          <p:nvPr/>
        </p:nvPicPr>
        <p:blipFill rotWithShape="1">
          <a:blip r:embed="rId4">
            <a:extLst>
              <a:ext uri="{28A0092B-C50C-407E-A947-70E740481C1C}">
                <a14:useLocalDpi xmlns:a14="http://schemas.microsoft.com/office/drawing/2010/main" val="0"/>
              </a:ext>
            </a:extLst>
          </a:blip>
          <a:srcRect t="5227" r="-1" b="214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73E189D9-97D8-4979-B71B-B8A6DE778893}"/>
              </a:ext>
            </a:extLst>
          </p:cNvPr>
          <p:cNvSpPr txBox="1"/>
          <p:nvPr/>
        </p:nvSpPr>
        <p:spPr>
          <a:xfrm>
            <a:off x="1327115" y="1556951"/>
            <a:ext cx="2100649" cy="523220"/>
          </a:xfrm>
          <a:prstGeom prst="rect">
            <a:avLst/>
          </a:prstGeom>
          <a:noFill/>
        </p:spPr>
        <p:txBody>
          <a:bodyPr wrap="square" rtlCol="0">
            <a:spAutoFit/>
          </a:bodyPr>
          <a:lstStyle/>
          <a:p>
            <a:pPr algn="ctr"/>
            <a:r>
              <a:rPr lang="en-US" sz="2800" b="1" spc="200" dirty="0">
                <a:solidFill>
                  <a:srgbClr val="FF0000"/>
                </a:solidFill>
              </a:rPr>
              <a:t>1950s</a:t>
            </a:r>
          </a:p>
        </p:txBody>
      </p:sp>
      <p:pic>
        <p:nvPicPr>
          <p:cNvPr id="2" name="Black Sitcom theme songs">
            <a:hlinkClick r:id="" action="ppaction://media"/>
            <a:extLst>
              <a:ext uri="{FF2B5EF4-FFF2-40B4-BE49-F238E27FC236}">
                <a16:creationId xmlns:a16="http://schemas.microsoft.com/office/drawing/2014/main" id="{9A83C32A-5595-4376-9775-A058EB68B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569" y="6135088"/>
            <a:ext cx="609600" cy="609600"/>
          </a:xfrm>
          <a:prstGeom prst="rect">
            <a:avLst/>
          </a:prstGeom>
        </p:spPr>
      </p:pic>
    </p:spTree>
    <p:extLst>
      <p:ext uri="{BB962C8B-B14F-4D97-AF65-F5344CB8AC3E}">
        <p14:creationId xmlns:p14="http://schemas.microsoft.com/office/powerpoint/2010/main" val="1466721349"/>
      </p:ext>
    </p:extLst>
  </p:cSld>
  <p:clrMapOvr>
    <a:masterClrMapping/>
  </p:clrMapOvr>
  <mc:AlternateContent xmlns:mc="http://schemas.openxmlformats.org/markup-compatibility/2006" xmlns:p14="http://schemas.microsoft.com/office/powerpoint/2010/main">
    <mc:Choice Requires="p14">
      <p:transition spd="med" p14:dur="700" advClick="0" advTm="29000">
        <p:fade/>
      </p:transition>
    </mc:Choice>
    <mc:Fallback xmlns="">
      <p:transition spd="med" advClick="0" advTm="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06BC8-0DBE-4933-852F-37C233A5CE8C}"/>
              </a:ext>
            </a:extLst>
          </p:cNvPr>
          <p:cNvSpPr txBox="1"/>
          <p:nvPr/>
        </p:nvSpPr>
        <p:spPr>
          <a:xfrm>
            <a:off x="484214" y="1375719"/>
            <a:ext cx="3670628" cy="43060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1" cap="all" dirty="0">
                <a:effectLst/>
              </a:rPr>
              <a:t>ONE IN A MILLION</a:t>
            </a:r>
            <a:r>
              <a:rPr lang="en-US" dirty="0">
                <a:effectLst/>
              </a:rPr>
              <a:t> – 1980, </a:t>
            </a:r>
            <a:r>
              <a:rPr lang="en-US" b="1" dirty="0">
                <a:solidFill>
                  <a:srgbClr val="0070C0"/>
                </a:solidFill>
                <a:effectLst/>
              </a:rPr>
              <a:t>Shirley Hemphill</a:t>
            </a:r>
            <a:r>
              <a:rPr lang="en-US" dirty="0">
                <a:effectLst/>
              </a:rPr>
              <a:t>, who played the overpowering Black waitress on </a:t>
            </a:r>
            <a:r>
              <a:rPr lang="en-US" i="1" dirty="0">
                <a:effectLst/>
              </a:rPr>
              <a:t>What’s Happening</a:t>
            </a:r>
            <a:r>
              <a:rPr lang="en-US" dirty="0">
                <a:effectLst/>
              </a:rPr>
              <a:t>, got her own show. In </a:t>
            </a:r>
            <a:r>
              <a:rPr lang="en-US" i="1" dirty="0">
                <a:effectLst/>
              </a:rPr>
              <a:t>One in a Million</a:t>
            </a:r>
            <a:r>
              <a:rPr lang="en-US" dirty="0">
                <a:effectLst/>
              </a:rPr>
              <a:t>, Shirley [Simmons] is a down-to-earth, sharp-tongued cabdriver who inherits Grayson Enterprises, a multimillion-dollar, white-run conglomerate, when Jonathan Grayson, a regular customers died. As CEO, she challenges the corporate big wigs to do the right thing for its employees. Shirley finds an ally in Nancy (</a:t>
            </a:r>
            <a:r>
              <a:rPr lang="en-US" b="1" dirty="0">
                <a:solidFill>
                  <a:srgbClr val="0070C0"/>
                </a:solidFill>
                <a:effectLst/>
              </a:rPr>
              <a:t>Dorothy Fielding</a:t>
            </a:r>
            <a:r>
              <a:rPr lang="en-US" dirty="0">
                <a:effectLst/>
              </a:rPr>
              <a:t>), Grayson’s secretary. The series is set in New York City.</a:t>
            </a:r>
            <a:endParaRPr lang="en-US"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car on a road&#10;&#10;Description automatically generated with medium confidence">
            <a:extLst>
              <a:ext uri="{FF2B5EF4-FFF2-40B4-BE49-F238E27FC236}">
                <a16:creationId xmlns:a16="http://schemas.microsoft.com/office/drawing/2014/main" id="{8E471CDC-7B95-45B6-9688-A2EC135A3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173033"/>
            <a:ext cx="6019331" cy="4508688"/>
          </a:xfrm>
          <a:prstGeom prst="rect">
            <a:avLst/>
          </a:prstGeom>
          <a:effectLst/>
        </p:spPr>
      </p:pic>
      <p:sp>
        <p:nvSpPr>
          <p:cNvPr id="6" name="TextBox 5">
            <a:extLst>
              <a:ext uri="{FF2B5EF4-FFF2-40B4-BE49-F238E27FC236}">
                <a16:creationId xmlns:a16="http://schemas.microsoft.com/office/drawing/2014/main" id="{D6F43366-9684-429E-B07D-4620B6AA4DDB}"/>
              </a:ext>
            </a:extLst>
          </p:cNvPr>
          <p:cNvSpPr txBox="1"/>
          <p:nvPr/>
        </p:nvSpPr>
        <p:spPr>
          <a:xfrm>
            <a:off x="1269203" y="649813"/>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272894413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book&#10;&#10;Description automatically generated">
            <a:extLst>
              <a:ext uri="{FF2B5EF4-FFF2-40B4-BE49-F238E27FC236}">
                <a16:creationId xmlns:a16="http://schemas.microsoft.com/office/drawing/2014/main" id="{BFDBC92E-4126-40EF-85A8-58B4809DC4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130"/>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9E84D70-5DA8-4F2B-8444-0B12E43A3A5D}"/>
              </a:ext>
            </a:extLst>
          </p:cNvPr>
          <p:cNvSpPr txBox="1"/>
          <p:nvPr/>
        </p:nvSpPr>
        <p:spPr>
          <a:xfrm>
            <a:off x="5827048" y="1868487"/>
            <a:ext cx="5721484" cy="4351338"/>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CHECKING IN</a:t>
            </a:r>
            <a:r>
              <a:rPr lang="en-US" sz="2000" dirty="0">
                <a:effectLst/>
              </a:rPr>
              <a:t> – 1981, In this spin-off from </a:t>
            </a:r>
            <a:r>
              <a:rPr lang="en-US" sz="2000" i="1" dirty="0">
                <a:effectLst/>
              </a:rPr>
              <a:t>The Jeffersons</a:t>
            </a:r>
            <a:r>
              <a:rPr lang="en-US" sz="2000" dirty="0">
                <a:effectLst/>
              </a:rPr>
              <a:t>, Florence (</a:t>
            </a:r>
            <a:r>
              <a:rPr lang="en-US" sz="2000" b="1" dirty="0">
                <a:solidFill>
                  <a:srgbClr val="0070C0"/>
                </a:solidFill>
                <a:effectLst/>
              </a:rPr>
              <a:t>Marla Gibbs</a:t>
            </a:r>
            <a:r>
              <a:rPr lang="en-US" sz="2000" dirty="0">
                <a:effectLst/>
              </a:rPr>
              <a:t>) becomes an executive housekeeper at the St. Frederick, one of Manhattan’s elite hotels. The series follows Florence's misadventures at the hotel with her co-workers: Lyle (</a:t>
            </a:r>
            <a:r>
              <a:rPr lang="en-US" sz="2000" b="1" dirty="0">
                <a:solidFill>
                  <a:srgbClr val="0070C0"/>
                </a:solidFill>
                <a:effectLst/>
              </a:rPr>
              <a:t>Larry Linville</a:t>
            </a:r>
            <a:r>
              <a:rPr lang="en-US" sz="2000" dirty="0">
                <a:effectLst/>
              </a:rPr>
              <a:t>), her stuffy manager; Elena (</a:t>
            </a:r>
            <a:r>
              <a:rPr lang="en-US" sz="2000" b="1" dirty="0">
                <a:solidFill>
                  <a:srgbClr val="0070C0"/>
                </a:solidFill>
                <a:effectLst/>
              </a:rPr>
              <a:t>Liz Torres</a:t>
            </a:r>
            <a:r>
              <a:rPr lang="en-US" sz="2000" dirty="0">
                <a:effectLst/>
              </a:rPr>
              <a:t>), her assistant; Earl (</a:t>
            </a:r>
            <a:r>
              <a:rPr lang="en-US" sz="2000" b="1" dirty="0">
                <a:solidFill>
                  <a:srgbClr val="0070C0"/>
                </a:solidFill>
                <a:effectLst/>
              </a:rPr>
              <a:t>Patrick Collins</a:t>
            </a:r>
            <a:r>
              <a:rPr lang="en-US" sz="2000" dirty="0">
                <a:effectLst/>
              </a:rPr>
              <a:t>), the inept house detective; Hank (</a:t>
            </a:r>
            <a:r>
              <a:rPr lang="en-US" sz="2000" b="1" dirty="0">
                <a:solidFill>
                  <a:srgbClr val="0070C0"/>
                </a:solidFill>
                <a:effectLst/>
              </a:rPr>
              <a:t>Robert Costanzo</a:t>
            </a:r>
            <a:r>
              <a:rPr lang="en-US" sz="2000" dirty="0">
                <a:effectLst/>
              </a:rPr>
              <a:t>), the lewd handyman; Betty (</a:t>
            </a:r>
            <a:r>
              <a:rPr lang="en-US" sz="2000" b="1" dirty="0">
                <a:solidFill>
                  <a:srgbClr val="0070C0"/>
                </a:solidFill>
                <a:effectLst/>
              </a:rPr>
              <a:t>Ruth Brown</a:t>
            </a:r>
            <a:r>
              <a:rPr lang="en-US" sz="2000" dirty="0">
                <a:effectLst/>
              </a:rPr>
              <a:t>), the floor supervisor; and Dennis (</a:t>
            </a:r>
            <a:r>
              <a:rPr lang="en-US" sz="2000" b="1" dirty="0">
                <a:solidFill>
                  <a:srgbClr val="0070C0"/>
                </a:solidFill>
                <a:effectLst/>
              </a:rPr>
              <a:t>Jordan Gibbs</a:t>
            </a:r>
            <a:r>
              <a:rPr lang="en-US" sz="2000" dirty="0">
                <a:effectLst/>
              </a:rPr>
              <a:t>), the bellboy.</a:t>
            </a:r>
          </a:p>
        </p:txBody>
      </p:sp>
      <p:sp>
        <p:nvSpPr>
          <p:cNvPr id="6" name="TextBox 5">
            <a:extLst>
              <a:ext uri="{FF2B5EF4-FFF2-40B4-BE49-F238E27FC236}">
                <a16:creationId xmlns:a16="http://schemas.microsoft.com/office/drawing/2014/main" id="{7AA36881-FA89-4E1E-970D-62CCB95771DA}"/>
              </a:ext>
            </a:extLst>
          </p:cNvPr>
          <p:cNvSpPr txBox="1"/>
          <p:nvPr/>
        </p:nvSpPr>
        <p:spPr>
          <a:xfrm>
            <a:off x="7203989" y="1141274"/>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39915265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posing&#10;&#10;Description automatically generated">
            <a:extLst>
              <a:ext uri="{FF2B5EF4-FFF2-40B4-BE49-F238E27FC236}">
                <a16:creationId xmlns:a16="http://schemas.microsoft.com/office/drawing/2014/main" id="{60F83509-C007-4C98-BB20-1F2D5FBE80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0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C44558-2361-4A07-A352-9D0AB47998A3}"/>
              </a:ext>
            </a:extLst>
          </p:cNvPr>
          <p:cNvSpPr txBox="1"/>
          <p:nvPr/>
        </p:nvSpPr>
        <p:spPr>
          <a:xfrm>
            <a:off x="5297762" y="2706624"/>
            <a:ext cx="6251110" cy="348386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200" b="1" i="1" cap="all" dirty="0">
                <a:effectLst/>
              </a:rPr>
              <a:t>GIMME A BREAK</a:t>
            </a:r>
            <a:r>
              <a:rPr lang="en-US" sz="2200" dirty="0">
                <a:effectLst/>
              </a:rPr>
              <a:t> – 1981, </a:t>
            </a:r>
            <a:r>
              <a:rPr lang="en-US" sz="2200" b="1" dirty="0">
                <a:solidFill>
                  <a:srgbClr val="0070C0"/>
                </a:solidFill>
                <a:effectLst/>
              </a:rPr>
              <a:t>Nell Carter </a:t>
            </a:r>
            <a:r>
              <a:rPr lang="en-US" sz="2200" dirty="0">
                <a:effectLst/>
              </a:rPr>
              <a:t>stars as Nellie Ruth, as stout Black housekeeper in the home of a widowed, overweight white police chief (</a:t>
            </a:r>
            <a:r>
              <a:rPr lang="en-US" sz="2200" b="1" dirty="0" err="1">
                <a:solidFill>
                  <a:srgbClr val="0070C0"/>
                </a:solidFill>
                <a:effectLst/>
              </a:rPr>
              <a:t>Dolph</a:t>
            </a:r>
            <a:r>
              <a:rPr lang="en-US" sz="2200" b="1" dirty="0">
                <a:solidFill>
                  <a:srgbClr val="0070C0"/>
                </a:solidFill>
                <a:effectLst/>
              </a:rPr>
              <a:t> Sweet</a:t>
            </a:r>
            <a:r>
              <a:rPr lang="en-US" sz="2200" dirty="0">
                <a:effectLst/>
              </a:rPr>
              <a:t>) with his three daughters, ranging in age from cute grade-schooler to troublesome teen. Wisecracks and fat jokes were the norm, as Nell tries to be a friend and a surrogate mother to the family.</a:t>
            </a:r>
          </a:p>
        </p:txBody>
      </p:sp>
      <p:sp>
        <p:nvSpPr>
          <p:cNvPr id="7" name="TextBox 6">
            <a:extLst>
              <a:ext uri="{FF2B5EF4-FFF2-40B4-BE49-F238E27FC236}">
                <a16:creationId xmlns:a16="http://schemas.microsoft.com/office/drawing/2014/main" id="{09A40B78-3651-4116-839C-0C1773ECFA01}"/>
              </a:ext>
            </a:extLst>
          </p:cNvPr>
          <p:cNvSpPr txBox="1"/>
          <p:nvPr/>
        </p:nvSpPr>
        <p:spPr>
          <a:xfrm>
            <a:off x="6623221" y="1285103"/>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287751694"/>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4CE103-C2C5-4992-A533-BF8EDC948A0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THE NEW ODD COUPLE</a:t>
            </a:r>
            <a:r>
              <a:rPr lang="en-US" sz="2000" dirty="0">
                <a:effectLst/>
              </a:rPr>
              <a:t> – 1982, This time the principals are Black men with </a:t>
            </a:r>
            <a:r>
              <a:rPr lang="en-US" sz="2000" b="1" dirty="0">
                <a:solidFill>
                  <a:srgbClr val="0070C0"/>
                </a:solidFill>
                <a:effectLst/>
              </a:rPr>
              <a:t>Ron Glass </a:t>
            </a:r>
            <a:r>
              <a:rPr lang="en-US" sz="2000" dirty="0">
                <a:effectLst/>
              </a:rPr>
              <a:t>playing the prissy, neat freak photographer Félix, and </a:t>
            </a:r>
            <a:r>
              <a:rPr lang="en-US" sz="2000" b="1" dirty="0">
                <a:solidFill>
                  <a:srgbClr val="0070C0"/>
                </a:solidFill>
                <a:effectLst/>
              </a:rPr>
              <a:t>Demond Wilson</a:t>
            </a:r>
            <a:r>
              <a:rPr lang="en-US" sz="2000" dirty="0">
                <a:effectLst/>
              </a:rPr>
              <a:t> as the fun-loving and sloppy sportswriter Oscar. </a:t>
            </a:r>
            <a:r>
              <a:rPr lang="en-US" sz="2000" u="none" strike="noStrike" dirty="0">
                <a:effectLst/>
              </a:rPr>
              <a:t>John Schuck</a:t>
            </a:r>
            <a:r>
              <a:rPr lang="en-US" sz="2000" dirty="0">
                <a:effectLst/>
              </a:rPr>
              <a:t> also appeared as “Murray the Cop,” who was kept </a:t>
            </a:r>
            <a:r>
              <a:rPr lang="en-US" sz="2000" u="none" strike="noStrike" dirty="0">
                <a:effectLst/>
              </a:rPr>
              <a:t>Caucasian</a:t>
            </a:r>
            <a:r>
              <a:rPr lang="en-US" sz="2000" dirty="0">
                <a:effectLst/>
              </a:rPr>
              <a:t>. This was ABC’s second failed attempt to stage a Neil Simon comedy with Black actors – the first being </a:t>
            </a:r>
            <a:r>
              <a:rPr lang="en-US" sz="2000" i="1" dirty="0">
                <a:effectLst/>
              </a:rPr>
              <a:t>Barefoot in the Park.</a:t>
            </a:r>
            <a:endParaRPr lang="en-US" sz="2000" dirty="0"/>
          </a:p>
        </p:txBody>
      </p:sp>
      <p:pic>
        <p:nvPicPr>
          <p:cNvPr id="4" name="Picture 3" descr="A couple of men posing for the camera&#10;&#10;Description automatically generated with medium confidence">
            <a:extLst>
              <a:ext uri="{FF2B5EF4-FFF2-40B4-BE49-F238E27FC236}">
                <a16:creationId xmlns:a16="http://schemas.microsoft.com/office/drawing/2014/main" id="{DA5AEF7E-1AFF-4CD6-8503-F8FDD84CC0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92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CB9D4C5-21BF-4590-9E7F-3F300DA0D96F}"/>
              </a:ext>
            </a:extLst>
          </p:cNvPr>
          <p:cNvSpPr txBox="1"/>
          <p:nvPr/>
        </p:nvSpPr>
        <p:spPr>
          <a:xfrm>
            <a:off x="1470453" y="1399341"/>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162957915"/>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person, indoor&#10;&#10;Description automatically generated">
            <a:extLst>
              <a:ext uri="{FF2B5EF4-FFF2-40B4-BE49-F238E27FC236}">
                <a16:creationId xmlns:a16="http://schemas.microsoft.com/office/drawing/2014/main" id="{F96AE8F2-3D00-44E6-AAC0-3DEC293F9E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60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440D1E-F67D-4F2C-A36D-4369F1F47593}"/>
              </a:ext>
            </a:extLst>
          </p:cNvPr>
          <p:cNvSpPr txBox="1"/>
          <p:nvPr/>
        </p:nvSpPr>
        <p:spPr>
          <a:xfrm>
            <a:off x="5827048" y="1868486"/>
            <a:ext cx="5591801" cy="3556129"/>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WEBSTER </a:t>
            </a:r>
            <a:r>
              <a:rPr lang="en-US" sz="2000" dirty="0">
                <a:effectLst/>
              </a:rPr>
              <a:t>– 1983, The show stars </a:t>
            </a:r>
            <a:r>
              <a:rPr lang="en-US" sz="2000" b="1" u="none" strike="noStrike" dirty="0">
                <a:solidFill>
                  <a:srgbClr val="0070C0"/>
                </a:solidFill>
                <a:effectLst/>
              </a:rPr>
              <a:t>Emmanuel Lewis</a:t>
            </a:r>
            <a:r>
              <a:rPr lang="en-US" sz="2000" b="1" dirty="0">
                <a:solidFill>
                  <a:srgbClr val="0070C0"/>
                </a:solidFill>
                <a:effectLst/>
              </a:rPr>
              <a:t> </a:t>
            </a:r>
            <a:r>
              <a:rPr lang="en-US" sz="2000" dirty="0">
                <a:effectLst/>
              </a:rPr>
              <a:t>in the title role as a young boy who, after losing his parents, is adopted by his </a:t>
            </a:r>
            <a:r>
              <a:rPr lang="en-US" sz="2000" u="none" strike="noStrike" dirty="0">
                <a:effectLst/>
              </a:rPr>
              <a:t>NFL</a:t>
            </a:r>
            <a:r>
              <a:rPr lang="en-US" sz="2000" dirty="0">
                <a:effectLst/>
              </a:rPr>
              <a:t>-pro godfather, portrayed by </a:t>
            </a:r>
            <a:r>
              <a:rPr lang="en-US" sz="2000" b="1" u="none" strike="noStrike" dirty="0">
                <a:solidFill>
                  <a:srgbClr val="0070C0"/>
                </a:solidFill>
                <a:effectLst/>
              </a:rPr>
              <a:t>Alex </a:t>
            </a:r>
            <a:r>
              <a:rPr lang="en-US" sz="2000" b="1" u="none" strike="noStrike" dirty="0" err="1">
                <a:solidFill>
                  <a:srgbClr val="0070C0"/>
                </a:solidFill>
                <a:effectLst/>
              </a:rPr>
              <a:t>Karras</a:t>
            </a:r>
            <a:r>
              <a:rPr lang="en-US" sz="2000" dirty="0">
                <a:effectLst/>
              </a:rPr>
              <a:t>, and his new </a:t>
            </a:r>
            <a:r>
              <a:rPr lang="en-US" sz="2000" u="none" strike="noStrike" dirty="0">
                <a:effectLst/>
              </a:rPr>
              <a:t>socialite</a:t>
            </a:r>
            <a:r>
              <a:rPr lang="en-US" sz="2000" dirty="0">
                <a:effectLst/>
              </a:rPr>
              <a:t> real-wife, played by </a:t>
            </a:r>
            <a:r>
              <a:rPr lang="en-US" sz="2000" b="1" u="none" strike="noStrike" dirty="0">
                <a:solidFill>
                  <a:srgbClr val="0070C0"/>
                </a:solidFill>
                <a:effectLst/>
              </a:rPr>
              <a:t>Susan Clark</a:t>
            </a:r>
            <a:r>
              <a:rPr lang="en-US" sz="2000" dirty="0">
                <a:effectLst/>
              </a:rPr>
              <a:t>. The focus was largely on how this impulsively married couple had to adjust to their new lives and sudden parenthood, but it was the congenial Webster himself who drove much of the plot. Like </a:t>
            </a:r>
            <a:r>
              <a:rPr lang="en-US" sz="2000" u="none" strike="noStrike" dirty="0">
                <a:effectLst/>
              </a:rPr>
              <a:t>NBC</a:t>
            </a:r>
            <a:r>
              <a:rPr lang="en-US" sz="2000" dirty="0">
                <a:effectLst/>
              </a:rPr>
              <a:t>'s earlier series </a:t>
            </a:r>
            <a:r>
              <a:rPr lang="en-US" sz="2000" i="1" u="none" strike="noStrike" dirty="0" err="1">
                <a:effectLst/>
              </a:rPr>
              <a:t>Diff'rent</a:t>
            </a:r>
            <a:r>
              <a:rPr lang="en-US" sz="2000" i="1" u="none" strike="noStrike" dirty="0">
                <a:effectLst/>
              </a:rPr>
              <a:t> Strokes</a:t>
            </a:r>
            <a:r>
              <a:rPr lang="en-US" sz="2000" dirty="0">
                <a:effectLst/>
              </a:rPr>
              <a:t>, Webster featured a young African-American boy adopted by a wealthy white family.</a:t>
            </a:r>
          </a:p>
        </p:txBody>
      </p:sp>
      <p:sp>
        <p:nvSpPr>
          <p:cNvPr id="6" name="TextBox 5">
            <a:extLst>
              <a:ext uri="{FF2B5EF4-FFF2-40B4-BE49-F238E27FC236}">
                <a16:creationId xmlns:a16="http://schemas.microsoft.com/office/drawing/2014/main" id="{DCBCDD4D-E8FF-4EB5-BD59-C5A1F2E04441}"/>
              </a:ext>
            </a:extLst>
          </p:cNvPr>
          <p:cNvSpPr txBox="1"/>
          <p:nvPr/>
        </p:nvSpPr>
        <p:spPr>
          <a:xfrm>
            <a:off x="7228702" y="1141273"/>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29634335"/>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80D5B716-E877-4640-814E-5E8F817EB3BD}"/>
              </a:ext>
            </a:extLst>
          </p:cNvPr>
          <p:cNvSpPr txBox="1"/>
          <p:nvPr/>
        </p:nvSpPr>
        <p:spPr>
          <a:xfrm>
            <a:off x="637379" y="1890733"/>
            <a:ext cx="5527717" cy="4574846"/>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b="1" i="1" cap="all" dirty="0">
                <a:effectLst/>
              </a:rPr>
              <a:t>JUST OUR LUCK</a:t>
            </a:r>
            <a:r>
              <a:rPr lang="en-US" dirty="0">
                <a:effectLst/>
              </a:rPr>
              <a:t> – 1983, A version of the 1960s sitcom </a:t>
            </a:r>
            <a:r>
              <a:rPr lang="en-US" i="1" u="none" strike="noStrike" dirty="0">
                <a:effectLst/>
              </a:rPr>
              <a:t>I Dream of Jeannie</a:t>
            </a:r>
            <a:r>
              <a:rPr lang="en-US" dirty="0">
                <a:effectLst/>
              </a:rPr>
              <a:t> and starred </a:t>
            </a:r>
            <a:r>
              <a:rPr lang="en-US" u="none" strike="noStrike" dirty="0">
                <a:effectLst/>
              </a:rPr>
              <a:t>Richard Gilliland</a:t>
            </a:r>
            <a:r>
              <a:rPr lang="en-US" dirty="0">
                <a:effectLst/>
              </a:rPr>
              <a:t> (</a:t>
            </a:r>
            <a:r>
              <a:rPr lang="en-US" b="1" dirty="0">
                <a:solidFill>
                  <a:srgbClr val="0070C0"/>
                </a:solidFill>
                <a:effectLst/>
              </a:rPr>
              <a:t>Keith Burrows</a:t>
            </a:r>
            <a:r>
              <a:rPr lang="en-US" dirty="0">
                <a:effectLst/>
              </a:rPr>
              <a:t>) as a mild-mannered </a:t>
            </a:r>
            <a:r>
              <a:rPr lang="en-US" u="none" strike="noStrike" dirty="0">
                <a:effectLst/>
              </a:rPr>
              <a:t>TV weatherman</a:t>
            </a:r>
            <a:r>
              <a:rPr lang="en-US" dirty="0">
                <a:effectLst/>
              </a:rPr>
              <a:t> for KPOX-TV, and </a:t>
            </a:r>
            <a:r>
              <a:rPr lang="en-US" b="1" u="none" strike="noStrike" dirty="0">
                <a:solidFill>
                  <a:srgbClr val="0070C0"/>
                </a:solidFill>
                <a:effectLst/>
              </a:rPr>
              <a:t>T. K. Carter</a:t>
            </a:r>
            <a:r>
              <a:rPr lang="en-US" b="1" dirty="0">
                <a:solidFill>
                  <a:srgbClr val="0070C0"/>
                </a:solidFill>
                <a:effectLst/>
              </a:rPr>
              <a:t> </a:t>
            </a:r>
            <a:r>
              <a:rPr lang="en-US" dirty="0">
                <a:effectLst/>
              </a:rPr>
              <a:t>(as Shabu) as a hip, fun-loving 3,000-year-old </a:t>
            </a:r>
            <a:r>
              <a:rPr lang="en-US" u="none" strike="noStrike" dirty="0">
                <a:effectLst/>
              </a:rPr>
              <a:t>genie</a:t>
            </a:r>
            <a:r>
              <a:rPr lang="en-US" dirty="0">
                <a:effectLst/>
              </a:rPr>
              <a:t> who is freed by Gilliland after being imprisoned in his bottle for nearly two centuries. the subject of controversy when the </a:t>
            </a:r>
            <a:r>
              <a:rPr lang="en-US" u="none" strike="noStrike" dirty="0">
                <a:effectLst/>
              </a:rPr>
              <a:t>NAACP</a:t>
            </a:r>
            <a:r>
              <a:rPr lang="en-US" dirty="0">
                <a:effectLst/>
              </a:rPr>
              <a:t> charged the show with promoting negative stereotypes of African-Americans. The show was cancelled after 13 episodes. According to Carter, “Shabu doesn't have a master because he doesn't believe in masters. . . I made it clear that I won't do that jive routine, acting like some cat in a black El Dorado, drinking a Kool-Aid daiquiri with a hat as big as a house. . . When Shabu pops out of the bottle, he's wearing a Bill Blass raw silk suit. You're not going to see me wearing a lot of jewelry and stuff.”</a:t>
            </a:r>
          </a:p>
        </p:txBody>
      </p:sp>
      <p:pic>
        <p:nvPicPr>
          <p:cNvPr id="4" name="Picture 3" descr="A group of people posing for a photo&#10;&#10;Description automatically generated">
            <a:extLst>
              <a:ext uri="{FF2B5EF4-FFF2-40B4-BE49-F238E27FC236}">
                <a16:creationId xmlns:a16="http://schemas.microsoft.com/office/drawing/2014/main" id="{E1010949-3815-4503-8888-838E981862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03" r="6494"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91D5A6-9EF4-44D6-B22D-E67645364273}"/>
              </a:ext>
            </a:extLst>
          </p:cNvPr>
          <p:cNvSpPr txBox="1"/>
          <p:nvPr/>
        </p:nvSpPr>
        <p:spPr>
          <a:xfrm>
            <a:off x="1927312" y="1044296"/>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484307487"/>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7" name="Picture 6" descr="A group of people posing for a photo&#10;&#10;Description automatically generated">
            <a:extLst>
              <a:ext uri="{FF2B5EF4-FFF2-40B4-BE49-F238E27FC236}">
                <a16:creationId xmlns:a16="http://schemas.microsoft.com/office/drawing/2014/main" id="{DCD0796C-7ABB-4C47-9613-FA6D70D987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165"/>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6" name="TextBox 5">
            <a:extLst>
              <a:ext uri="{FF2B5EF4-FFF2-40B4-BE49-F238E27FC236}">
                <a16:creationId xmlns:a16="http://schemas.microsoft.com/office/drawing/2014/main" id="{79FD9FCE-8DEE-4C72-A303-F1DAD3768C21}"/>
              </a:ext>
            </a:extLst>
          </p:cNvPr>
          <p:cNvSpPr txBox="1"/>
          <p:nvPr/>
        </p:nvSpPr>
        <p:spPr>
          <a:xfrm>
            <a:off x="1858436" y="4767660"/>
            <a:ext cx="9541883" cy="1770300"/>
          </a:xfrm>
          <a:prstGeom prst="rect">
            <a:avLst/>
          </a:prstGeom>
        </p:spPr>
        <p:txBody>
          <a:bodyPr vert="horz" lIns="91440" tIns="45720" rIns="91440" bIns="45720" rtlCol="0" anchor="ctr">
            <a:normAutofit/>
          </a:bodyPr>
          <a:lstStyle/>
          <a:p>
            <a:pPr marL="0" marR="0" indent="-228600">
              <a:lnSpc>
                <a:spcPct val="90000"/>
              </a:lnSpc>
              <a:spcBef>
                <a:spcPts val="0"/>
              </a:spcBef>
              <a:spcAft>
                <a:spcPts val="800"/>
              </a:spcAft>
              <a:buFont typeface="Arial" panose="020B0604020202020204" pitchFamily="34" charset="0"/>
              <a:buChar char="•"/>
            </a:pPr>
            <a:r>
              <a:rPr lang="en-US" sz="1600" b="1" i="1" cap="all" dirty="0">
                <a:effectLst/>
              </a:rPr>
              <a:t>THE COSBY SHOW</a:t>
            </a:r>
            <a:r>
              <a:rPr lang="en-US" sz="1600" dirty="0">
                <a:effectLst/>
              </a:rPr>
              <a:t> – 1984, The show focuses on the Huxtable family, an </a:t>
            </a:r>
            <a:r>
              <a:rPr lang="en-US" sz="1600" u="none" strike="noStrike" dirty="0">
                <a:effectLst/>
              </a:rPr>
              <a:t>African-American upper-class</a:t>
            </a:r>
            <a:r>
              <a:rPr lang="en-US" sz="1600" dirty="0">
                <a:effectLst/>
              </a:rPr>
              <a:t> family, living in a </a:t>
            </a:r>
            <a:r>
              <a:rPr lang="en-US" sz="1600" u="none" strike="noStrike" dirty="0">
                <a:effectLst/>
              </a:rPr>
              <a:t>brownstone</a:t>
            </a:r>
            <a:r>
              <a:rPr lang="en-US" sz="1600" dirty="0">
                <a:effectLst/>
              </a:rPr>
              <a:t> in </a:t>
            </a:r>
            <a:r>
              <a:rPr lang="en-US" sz="1600" u="none" strike="noStrike" dirty="0">
                <a:effectLst/>
              </a:rPr>
              <a:t>Brooklyn Heights</a:t>
            </a:r>
            <a:r>
              <a:rPr lang="en-US" sz="1600" dirty="0">
                <a:effectLst/>
              </a:rPr>
              <a:t>, New York. The patriarch is </a:t>
            </a:r>
            <a:r>
              <a:rPr lang="en-US" sz="1600" u="none" strike="noStrike" dirty="0">
                <a:effectLst/>
              </a:rPr>
              <a:t>Cliff Huxtable</a:t>
            </a:r>
            <a:r>
              <a:rPr lang="en-US" sz="1600" dirty="0">
                <a:effectLst/>
              </a:rPr>
              <a:t> (</a:t>
            </a:r>
            <a:r>
              <a:rPr lang="en-US" sz="1600" b="1" dirty="0">
                <a:solidFill>
                  <a:srgbClr val="0070C0"/>
                </a:solidFill>
                <a:effectLst/>
              </a:rPr>
              <a:t>Bill Cosby</a:t>
            </a:r>
            <a:r>
              <a:rPr lang="en-US" sz="1600" dirty="0">
                <a:effectLst/>
              </a:rPr>
              <a:t>), an </a:t>
            </a:r>
            <a:r>
              <a:rPr lang="en-US" sz="1600" u="none" strike="noStrike" dirty="0">
                <a:effectLst/>
              </a:rPr>
              <a:t>obstetrician</a:t>
            </a:r>
            <a:r>
              <a:rPr lang="en-US" sz="1600" dirty="0">
                <a:effectLst/>
              </a:rPr>
              <a:t> and son of a prominent jazz trombonist. The matriarch is his wife, a legal-aid attorney </a:t>
            </a:r>
            <a:r>
              <a:rPr lang="en-US" sz="1600" u="none" strike="noStrike" dirty="0">
                <a:effectLst/>
              </a:rPr>
              <a:t>Clair Huxtable</a:t>
            </a:r>
            <a:r>
              <a:rPr lang="en-US" sz="1600" dirty="0">
                <a:effectLst/>
              </a:rPr>
              <a:t> (</a:t>
            </a:r>
            <a:r>
              <a:rPr lang="en-US" sz="1600" b="1" dirty="0">
                <a:solidFill>
                  <a:srgbClr val="0070C0"/>
                </a:solidFill>
                <a:effectLst/>
              </a:rPr>
              <a:t>Phylicia Rashad</a:t>
            </a:r>
            <a:r>
              <a:rPr lang="en-US" sz="1600" dirty="0">
                <a:effectLst/>
              </a:rPr>
              <a:t>). They have four daughters and one son: </a:t>
            </a:r>
            <a:r>
              <a:rPr lang="en-US" sz="1600" u="none" strike="noStrike" dirty="0">
                <a:effectLst/>
              </a:rPr>
              <a:t>Sondra</a:t>
            </a:r>
            <a:r>
              <a:rPr lang="en-US" sz="1600" dirty="0">
                <a:effectLst/>
              </a:rPr>
              <a:t>, </a:t>
            </a:r>
            <a:r>
              <a:rPr lang="en-US" sz="1600" u="none" strike="noStrike" dirty="0">
                <a:effectLst/>
              </a:rPr>
              <a:t>Denise</a:t>
            </a:r>
            <a:r>
              <a:rPr lang="en-US" sz="1600" dirty="0">
                <a:effectLst/>
              </a:rPr>
              <a:t>, </a:t>
            </a:r>
            <a:r>
              <a:rPr lang="en-US" sz="1600" u="none" strike="noStrike" dirty="0">
                <a:effectLst/>
              </a:rPr>
              <a:t>Rudy</a:t>
            </a:r>
            <a:r>
              <a:rPr lang="en-US" sz="1600" dirty="0">
                <a:effectLst/>
              </a:rPr>
              <a:t>, </a:t>
            </a:r>
            <a:r>
              <a:rPr lang="en-US" sz="1600" u="none" strike="noStrike" dirty="0">
                <a:effectLst/>
              </a:rPr>
              <a:t>Vanessa</a:t>
            </a:r>
            <a:r>
              <a:rPr lang="en-US" sz="1600" dirty="0">
                <a:effectLst/>
              </a:rPr>
              <a:t>, and </a:t>
            </a:r>
            <a:r>
              <a:rPr lang="en-US" sz="1600" u="none" strike="noStrike" dirty="0">
                <a:effectLst/>
              </a:rPr>
              <a:t>Theo</a:t>
            </a:r>
            <a:r>
              <a:rPr lang="en-US" sz="1600" dirty="0">
                <a:effectLst/>
              </a:rPr>
              <a:t>. </a:t>
            </a:r>
            <a:r>
              <a:rPr lang="en-US" sz="1600" i="1" dirty="0">
                <a:effectLst/>
              </a:rPr>
              <a:t>The Cosby Show</a:t>
            </a:r>
            <a:r>
              <a:rPr lang="en-US" sz="1600" dirty="0">
                <a:effectLst/>
              </a:rPr>
              <a:t> was criticized for its unrealistic portrayal of Blacks as wealthy, well-educated professionals, and for its lack of attention to Black/White relationships. Others defended it as providing role models for what Blacks could achieve, and lessons for all races in how to raise a family in a calm and loving environment. </a:t>
            </a:r>
          </a:p>
        </p:txBody>
      </p:sp>
    </p:spTree>
    <p:extLst>
      <p:ext uri="{BB962C8B-B14F-4D97-AF65-F5344CB8AC3E}">
        <p14:creationId xmlns:p14="http://schemas.microsoft.com/office/powerpoint/2010/main" val="222248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C685F-61B7-41DB-A536-F0F9587E5E80}"/>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CHARLIE &amp; CO.</a:t>
            </a:r>
            <a:r>
              <a:rPr lang="en-US" sz="2000" dirty="0">
                <a:effectLst/>
              </a:rPr>
              <a:t> – 1985, About a middle class </a:t>
            </a:r>
            <a:r>
              <a:rPr lang="en-US" sz="2000" u="none" strike="noStrike" dirty="0">
                <a:effectLst/>
              </a:rPr>
              <a:t>African American</a:t>
            </a:r>
            <a:r>
              <a:rPr lang="en-US" sz="2000" dirty="0">
                <a:effectLst/>
              </a:rPr>
              <a:t> family who lived on the </a:t>
            </a:r>
            <a:r>
              <a:rPr lang="en-US" sz="2000" u="none" strike="noStrike" dirty="0">
                <a:effectLst/>
              </a:rPr>
              <a:t>South Side</a:t>
            </a:r>
            <a:r>
              <a:rPr lang="en-US" sz="2000" dirty="0">
                <a:effectLst/>
              </a:rPr>
              <a:t> of </a:t>
            </a:r>
            <a:r>
              <a:rPr lang="en-US" sz="2000" u="none" strike="noStrike" dirty="0">
                <a:effectLst/>
              </a:rPr>
              <a:t>Chicago</a:t>
            </a:r>
            <a:r>
              <a:rPr lang="en-US" sz="2000" dirty="0">
                <a:effectLst/>
              </a:rPr>
              <a:t>. Charlie Richmond (</a:t>
            </a:r>
            <a:r>
              <a:rPr lang="en-US" sz="2000" b="1" u="none" strike="noStrike" dirty="0">
                <a:solidFill>
                  <a:srgbClr val="0070C0"/>
                </a:solidFill>
                <a:effectLst/>
              </a:rPr>
              <a:t>Flip Wilson</a:t>
            </a:r>
            <a:r>
              <a:rPr lang="en-US" sz="2000" dirty="0">
                <a:effectLst/>
              </a:rPr>
              <a:t>) is an employee of the city’s Division of Highways, who juggled his work and home life with Diana, a schoolteacher played by </a:t>
            </a:r>
            <a:r>
              <a:rPr lang="en-US" sz="2000" b="1" u="none" strike="noStrike" dirty="0">
                <a:solidFill>
                  <a:srgbClr val="0070C0"/>
                </a:solidFill>
                <a:effectLst/>
              </a:rPr>
              <a:t>Gladys Knight</a:t>
            </a:r>
            <a:r>
              <a:rPr lang="en-US" sz="2000" dirty="0">
                <a:effectLst/>
              </a:rPr>
              <a:t>. The couple had three children: sixteen-year-old "Junior" (</a:t>
            </a:r>
            <a:r>
              <a:rPr lang="en-US" sz="2000" b="1" u="none" strike="noStrike" dirty="0">
                <a:solidFill>
                  <a:srgbClr val="0070C0"/>
                </a:solidFill>
                <a:effectLst/>
              </a:rPr>
              <a:t>Kristoff St. John</a:t>
            </a:r>
            <a:r>
              <a:rPr lang="en-US" sz="2000" dirty="0">
                <a:effectLst/>
              </a:rPr>
              <a:t>), fifteen-year-old Lauren (</a:t>
            </a:r>
            <a:r>
              <a:rPr lang="en-US" sz="2000" b="1" dirty="0">
                <a:solidFill>
                  <a:srgbClr val="0070C0"/>
                </a:solidFill>
                <a:effectLst/>
              </a:rPr>
              <a:t>Fran Robinson</a:t>
            </a:r>
            <a:r>
              <a:rPr lang="en-US" sz="2000" dirty="0">
                <a:effectLst/>
              </a:rPr>
              <a:t>), and nine-year-old Robert (</a:t>
            </a:r>
            <a:r>
              <a:rPr lang="en-US" sz="2000" b="1" u="none" strike="noStrike" dirty="0">
                <a:solidFill>
                  <a:srgbClr val="0070C0"/>
                </a:solidFill>
                <a:effectLst/>
              </a:rPr>
              <a:t>Jaleel White</a:t>
            </a:r>
            <a:r>
              <a:rPr lang="en-US" sz="2000" dirty="0">
                <a:effectLst/>
              </a:rPr>
              <a:t>). Viewed by some as a poor-man’s version of popular </a:t>
            </a:r>
            <a:r>
              <a:rPr lang="en-US" sz="2000" i="1" dirty="0">
                <a:effectLst/>
              </a:rPr>
              <a:t>The Cosby Show.</a:t>
            </a:r>
            <a:endParaRPr lang="en-US" sz="2000" dirty="0"/>
          </a:p>
        </p:txBody>
      </p:sp>
      <p:pic>
        <p:nvPicPr>
          <p:cNvPr id="4" name="Picture 3" descr="A group of people posing for a photo&#10;&#10;Description automatically generated">
            <a:extLst>
              <a:ext uri="{FF2B5EF4-FFF2-40B4-BE49-F238E27FC236}">
                <a16:creationId xmlns:a16="http://schemas.microsoft.com/office/drawing/2014/main" id="{2A1F2551-8B03-4DB1-8905-43C5FEDD2A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8" r="1219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F342FD-45CA-4C5D-AAEA-0CC8EDDB1B62}"/>
              </a:ext>
            </a:extLst>
          </p:cNvPr>
          <p:cNvSpPr txBox="1"/>
          <p:nvPr/>
        </p:nvSpPr>
        <p:spPr>
          <a:xfrm>
            <a:off x="6610523" y="1268615"/>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933810931"/>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E5BEB8E-4F7E-4285-BB0F-4BD33D42FBB0}"/>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1900" b="1" i="1" cap="all" dirty="0">
                <a:effectLst/>
              </a:rPr>
              <a:t>227 </a:t>
            </a:r>
            <a:r>
              <a:rPr lang="en-US" sz="1900" dirty="0">
                <a:effectLst/>
              </a:rPr>
              <a:t>– 1985, The series stars </a:t>
            </a:r>
            <a:r>
              <a:rPr lang="en-US" sz="1900" b="1" u="none" strike="noStrike" dirty="0">
                <a:solidFill>
                  <a:srgbClr val="0070C0"/>
                </a:solidFill>
                <a:effectLst/>
              </a:rPr>
              <a:t>Marla Gibbs</a:t>
            </a:r>
            <a:r>
              <a:rPr lang="en-US" sz="1900" b="1" dirty="0">
                <a:solidFill>
                  <a:srgbClr val="0070C0"/>
                </a:solidFill>
                <a:effectLst/>
              </a:rPr>
              <a:t> </a:t>
            </a:r>
            <a:r>
              <a:rPr lang="en-US" sz="1900" dirty="0">
                <a:effectLst/>
              </a:rPr>
              <a:t>as Mary Jenkins, a sharp-tongued, inner-city resident gossip and housewife. Other main characters include her husband Lester (</a:t>
            </a:r>
            <a:r>
              <a:rPr lang="en-US" sz="1900" b="1" u="none" strike="noStrike" dirty="0">
                <a:solidFill>
                  <a:srgbClr val="0070C0"/>
                </a:solidFill>
                <a:effectLst/>
              </a:rPr>
              <a:t>Hal Williams</a:t>
            </a:r>
            <a:r>
              <a:rPr lang="en-US" sz="1900" dirty="0">
                <a:effectLst/>
              </a:rPr>
              <a:t>), owner of a construction company, their smart and studious daughter Brenda (</a:t>
            </a:r>
            <a:r>
              <a:rPr lang="en-US" sz="1900" b="1" u="none" strike="noStrike" dirty="0">
                <a:solidFill>
                  <a:srgbClr val="0070C0"/>
                </a:solidFill>
                <a:effectLst/>
              </a:rPr>
              <a:t>Regina King</a:t>
            </a:r>
            <a:r>
              <a:rPr lang="en-US" sz="1900" b="1" dirty="0">
                <a:solidFill>
                  <a:srgbClr val="0070C0"/>
                </a:solidFill>
                <a:effectLst/>
              </a:rPr>
              <a:t>’s </a:t>
            </a:r>
            <a:r>
              <a:rPr lang="en-US" sz="1900" dirty="0">
                <a:effectLst/>
              </a:rPr>
              <a:t>first role), the stoop-sitting landlady Rose </a:t>
            </a:r>
            <a:r>
              <a:rPr lang="en-US" sz="1900" dirty="0" err="1">
                <a:effectLst/>
              </a:rPr>
              <a:t>Halloway</a:t>
            </a:r>
            <a:r>
              <a:rPr lang="en-US" sz="1900" dirty="0">
                <a:effectLst/>
              </a:rPr>
              <a:t> (</a:t>
            </a:r>
            <a:r>
              <a:rPr lang="en-US" sz="1900" b="1" u="none" strike="noStrike" dirty="0">
                <a:solidFill>
                  <a:srgbClr val="0070C0"/>
                </a:solidFill>
                <a:effectLst/>
              </a:rPr>
              <a:t>Alaina Reed Hall</a:t>
            </a:r>
            <a:r>
              <a:rPr lang="en-US" sz="1900" dirty="0">
                <a:effectLst/>
              </a:rPr>
              <a:t>), the sexy dressing Sandra Clark (</a:t>
            </a:r>
            <a:r>
              <a:rPr lang="en-US" sz="1900" b="1" u="none" strike="noStrike" dirty="0" err="1">
                <a:solidFill>
                  <a:srgbClr val="0070C0"/>
                </a:solidFill>
                <a:effectLst/>
              </a:rPr>
              <a:t>Jackée</a:t>
            </a:r>
            <a:r>
              <a:rPr lang="en-US" sz="1900" b="1" u="none" strike="noStrike" dirty="0">
                <a:solidFill>
                  <a:srgbClr val="0070C0"/>
                </a:solidFill>
                <a:effectLst/>
              </a:rPr>
              <a:t> Harry</a:t>
            </a:r>
            <a:r>
              <a:rPr lang="en-US" sz="1900" dirty="0">
                <a:effectLst/>
              </a:rPr>
              <a:t>) and the busy-body snooping Pearl Shay (</a:t>
            </a:r>
            <a:r>
              <a:rPr lang="en-US" sz="1900" b="1" u="none" strike="noStrike" dirty="0">
                <a:solidFill>
                  <a:srgbClr val="0070C0"/>
                </a:solidFill>
                <a:effectLst/>
              </a:rPr>
              <a:t>Helen Martin</a:t>
            </a:r>
            <a:r>
              <a:rPr lang="en-US" sz="1900" dirty="0">
                <a:effectLst/>
              </a:rPr>
              <a:t>).  </a:t>
            </a:r>
          </a:p>
        </p:txBody>
      </p:sp>
      <p:pic>
        <p:nvPicPr>
          <p:cNvPr id="4" name="Picture 3" descr="A group of people posing for a photo&#10;&#10;Description automatically generated">
            <a:extLst>
              <a:ext uri="{FF2B5EF4-FFF2-40B4-BE49-F238E27FC236}">
                <a16:creationId xmlns:a16="http://schemas.microsoft.com/office/drawing/2014/main" id="{51E4051A-6008-41C8-9FED-C05A9D9769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58" r="1275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69DD1703-B954-48A4-8C39-1CEA7561C7AE}"/>
              </a:ext>
            </a:extLst>
          </p:cNvPr>
          <p:cNvSpPr txBox="1"/>
          <p:nvPr/>
        </p:nvSpPr>
        <p:spPr>
          <a:xfrm>
            <a:off x="1327115" y="1399341"/>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2948417017"/>
      </p:ext>
    </p:extLst>
  </p:cSld>
  <p:clrMapOvr>
    <a:masterClrMapping/>
  </p:clrMapOvr>
  <mc:AlternateContent xmlns:mc="http://schemas.openxmlformats.org/markup-compatibility/2006" xmlns:p14="http://schemas.microsoft.com/office/powerpoint/2010/main">
    <mc:Choice Requires="p14">
      <p:transition spd="med" p14:dur="700" advClick="0" advTm="24000">
        <p:fade/>
      </p:transition>
    </mc:Choice>
    <mc:Fallback xmlns="">
      <p:transition spd="med" advClick="0" advTm="2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with medium confidence">
            <a:extLst>
              <a:ext uri="{FF2B5EF4-FFF2-40B4-BE49-F238E27FC236}">
                <a16:creationId xmlns:a16="http://schemas.microsoft.com/office/drawing/2014/main" id="{C5477ADD-724D-40E1-AED7-DF897AA90270}"/>
              </a:ext>
            </a:extLst>
          </p:cNvPr>
          <p:cNvPicPr>
            <a:picLocks noChangeAspect="1"/>
          </p:cNvPicPr>
          <p:nvPr/>
        </p:nvPicPr>
        <p:blipFill rotWithShape="1">
          <a:blip r:embed="rId2">
            <a:extLst>
              <a:ext uri="{28A0092B-C50C-407E-A947-70E740481C1C}">
                <a14:useLocalDpi xmlns:a14="http://schemas.microsoft.com/office/drawing/2010/main" val="0"/>
              </a:ext>
            </a:extLst>
          </a:blip>
          <a:srcRect l="767" r="1179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2C02B8-8FDB-4E19-8AF8-34E0BD42E3D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1" cap="all" dirty="0">
                <a:effectLst/>
              </a:rPr>
              <a:t>MELBA</a:t>
            </a:r>
            <a:r>
              <a:rPr lang="en-US" sz="2200" dirty="0">
                <a:effectLst/>
              </a:rPr>
              <a:t> – 1986, Adapting to life after divorce, </a:t>
            </a:r>
            <a:r>
              <a:rPr lang="en-US" sz="2200" b="1" dirty="0">
                <a:solidFill>
                  <a:srgbClr val="0070C0"/>
                </a:solidFill>
                <a:effectLst/>
              </a:rPr>
              <a:t>Melba Moore </a:t>
            </a:r>
            <a:r>
              <a:rPr lang="en-US" sz="2200" dirty="0">
                <a:effectLst/>
              </a:rPr>
              <a:t>was raising her 9-year-old daughter, Tracy (</a:t>
            </a:r>
            <a:r>
              <a:rPr lang="en-US" sz="2200" b="1" dirty="0" err="1">
                <a:solidFill>
                  <a:srgbClr val="0070C0"/>
                </a:solidFill>
                <a:effectLst/>
              </a:rPr>
              <a:t>Jamilla</a:t>
            </a:r>
            <a:r>
              <a:rPr lang="en-US" sz="2200" b="1" dirty="0">
                <a:solidFill>
                  <a:srgbClr val="0070C0"/>
                </a:solidFill>
                <a:effectLst/>
              </a:rPr>
              <a:t> Perry</a:t>
            </a:r>
            <a:r>
              <a:rPr lang="en-US" sz="2200" dirty="0">
                <a:effectLst/>
              </a:rPr>
              <a:t>), with the help of Mama Rose (</a:t>
            </a:r>
            <a:r>
              <a:rPr lang="en-US" sz="2200" b="1" dirty="0">
                <a:solidFill>
                  <a:srgbClr val="0070C0"/>
                </a:solidFill>
                <a:effectLst/>
              </a:rPr>
              <a:t>Barbara Meek</a:t>
            </a:r>
            <a:r>
              <a:rPr lang="en-US" sz="2200" dirty="0">
                <a:effectLst/>
              </a:rPr>
              <a:t>), who lived with them. Melba’s best friend was her white “sister,” Susan (</a:t>
            </a:r>
            <a:r>
              <a:rPr lang="en-US" sz="2200" b="1" dirty="0">
                <a:solidFill>
                  <a:srgbClr val="0070C0"/>
                </a:solidFill>
                <a:effectLst/>
              </a:rPr>
              <a:t>Gracie Harrison</a:t>
            </a:r>
            <a:r>
              <a:rPr lang="en-US" sz="2200" dirty="0">
                <a:effectLst/>
              </a:rPr>
              <a:t>), who had been also raised by Mama Rose. The show lasted only six episodes.</a:t>
            </a:r>
            <a:endParaRPr lang="en-US" sz="2200" dirty="0"/>
          </a:p>
        </p:txBody>
      </p:sp>
      <p:sp>
        <p:nvSpPr>
          <p:cNvPr id="6" name="TextBox 5">
            <a:extLst>
              <a:ext uri="{FF2B5EF4-FFF2-40B4-BE49-F238E27FC236}">
                <a16:creationId xmlns:a16="http://schemas.microsoft.com/office/drawing/2014/main" id="{468AB92A-0873-44CD-8531-4DC630EF0699}"/>
              </a:ext>
            </a:extLst>
          </p:cNvPr>
          <p:cNvSpPr txBox="1"/>
          <p:nvPr/>
        </p:nvSpPr>
        <p:spPr>
          <a:xfrm>
            <a:off x="6484332" y="1340858"/>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08262438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53C5C6-F0D1-4430-A889-DEAC125B4534}"/>
              </a:ext>
            </a:extLst>
          </p:cNvPr>
          <p:cNvSpPr txBox="1"/>
          <p:nvPr/>
        </p:nvSpPr>
        <p:spPr>
          <a:xfrm>
            <a:off x="4965431" y="2438400"/>
            <a:ext cx="6586489" cy="40586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effectLst/>
              </a:rPr>
              <a:t>Amos ‘N’ Andy</a:t>
            </a:r>
            <a:r>
              <a:rPr lang="en-US" sz="2400" dirty="0">
                <a:effectLst/>
              </a:rPr>
              <a:t> – 1951, Set in Harlem, Amos ‘n’ Andy centered around the George Stevens (</a:t>
            </a:r>
            <a:r>
              <a:rPr lang="en-US" sz="2400" b="1" dirty="0">
                <a:solidFill>
                  <a:srgbClr val="0070C0"/>
                </a:solidFill>
                <a:effectLst/>
              </a:rPr>
              <a:t>Tim Moore</a:t>
            </a:r>
            <a:r>
              <a:rPr lang="en-US" sz="2400" dirty="0">
                <a:effectLst/>
              </a:rPr>
              <a:t>), a conniving conman always looking to make a Benjamin. Known as “Kingfish” he got most of his brothers from the Mystic Knights of the Sea Lodge involved in his schemes. Amos (</a:t>
            </a:r>
            <a:r>
              <a:rPr lang="en-US" sz="2400" b="1" dirty="0">
                <a:solidFill>
                  <a:srgbClr val="0070C0"/>
                </a:solidFill>
                <a:effectLst/>
              </a:rPr>
              <a:t>Alvin Childress</a:t>
            </a:r>
            <a:r>
              <a:rPr lang="en-US" sz="2400" dirty="0">
                <a:effectLst/>
              </a:rPr>
              <a:t>) was the philosophical cabdriver, while the gullible Andy (</a:t>
            </a:r>
            <a:r>
              <a:rPr lang="en-US" sz="2400" b="1" dirty="0">
                <a:solidFill>
                  <a:srgbClr val="0070C0"/>
                </a:solidFill>
                <a:effectLst/>
              </a:rPr>
              <a:t>Spencer </a:t>
            </a:r>
            <a:r>
              <a:rPr lang="en-US" sz="2400" b="1" dirty="0">
                <a:solidFill>
                  <a:srgbClr val="0070C0"/>
                </a:solidFill>
              </a:rPr>
              <a:t>Williams</a:t>
            </a:r>
            <a:r>
              <a:rPr lang="en-US" sz="2400" dirty="0"/>
              <a:t>) </a:t>
            </a:r>
            <a:r>
              <a:rPr lang="en-US" sz="2400" dirty="0">
                <a:effectLst/>
              </a:rPr>
              <a:t>was often the target of Kingfish’s pranks. </a:t>
            </a:r>
            <a:r>
              <a:rPr lang="en-US" sz="2400" b="1" dirty="0">
                <a:solidFill>
                  <a:srgbClr val="0070C0"/>
                </a:solidFill>
                <a:effectLst/>
              </a:rPr>
              <a:t>Ernestine Wade </a:t>
            </a:r>
            <a:r>
              <a:rPr lang="en-US" sz="2400" dirty="0">
                <a:effectLst/>
              </a:rPr>
              <a:t>played Sapphire, </a:t>
            </a:r>
            <a:r>
              <a:rPr lang="en-US" sz="2400" b="1" dirty="0">
                <a:solidFill>
                  <a:srgbClr val="0070C0"/>
                </a:solidFill>
                <a:effectLst/>
              </a:rPr>
              <a:t>Nick Stewart </a:t>
            </a:r>
            <a:r>
              <a:rPr lang="en-US" sz="2400" dirty="0">
                <a:effectLst/>
              </a:rPr>
              <a:t>starred as </a:t>
            </a:r>
            <a:r>
              <a:rPr lang="en-US" sz="2400" dirty="0" err="1">
                <a:effectLst/>
              </a:rPr>
              <a:t>Lightnin</a:t>
            </a:r>
            <a:r>
              <a:rPr lang="en-US" sz="2400" dirty="0">
                <a:effectLst/>
              </a:rPr>
              <a:t>’ with </a:t>
            </a:r>
            <a:r>
              <a:rPr lang="en-US" sz="2400" b="1" dirty="0">
                <a:solidFill>
                  <a:srgbClr val="0070C0"/>
                </a:solidFill>
                <a:effectLst/>
              </a:rPr>
              <a:t>Amanda Randolph</a:t>
            </a:r>
            <a:r>
              <a:rPr lang="en-US" sz="2400" dirty="0">
                <a:solidFill>
                  <a:srgbClr val="0070C0"/>
                </a:solidFill>
                <a:effectLst/>
              </a:rPr>
              <a:t> </a:t>
            </a:r>
            <a:r>
              <a:rPr lang="en-US" sz="2400" dirty="0"/>
              <a:t>as</a:t>
            </a:r>
            <a:r>
              <a:rPr lang="en-US" sz="2400" dirty="0">
                <a:effectLst/>
              </a:rPr>
              <a:t> Mama. The show had a syndicated run from 1954 through 1966.</a:t>
            </a:r>
            <a:endParaRPr lang="en-US" sz="2400" dirty="0"/>
          </a:p>
        </p:txBody>
      </p:sp>
      <p:pic>
        <p:nvPicPr>
          <p:cNvPr id="5" name="Picture 4" descr="A picture containing person, military uniform, outdoor, old&#10;&#10;Description automatically generated">
            <a:extLst>
              <a:ext uri="{FF2B5EF4-FFF2-40B4-BE49-F238E27FC236}">
                <a16:creationId xmlns:a16="http://schemas.microsoft.com/office/drawing/2014/main" id="{7299D442-DD5E-4244-925C-A0325C53D419}"/>
              </a:ext>
            </a:extLst>
          </p:cNvPr>
          <p:cNvPicPr>
            <a:picLocks noChangeAspect="1"/>
          </p:cNvPicPr>
          <p:nvPr/>
        </p:nvPicPr>
        <p:blipFill rotWithShape="1">
          <a:blip r:embed="rId2">
            <a:extLst>
              <a:ext uri="{28A0092B-C50C-407E-A947-70E740481C1C}">
                <a14:useLocalDpi xmlns:a14="http://schemas.microsoft.com/office/drawing/2010/main" val="0"/>
              </a:ext>
            </a:extLst>
          </a:blip>
          <a:srcRect r="13063"/>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A9CD22-3712-497A-A279-F46B13B645BE}"/>
              </a:ext>
            </a:extLst>
          </p:cNvPr>
          <p:cNvSpPr txBox="1"/>
          <p:nvPr/>
        </p:nvSpPr>
        <p:spPr>
          <a:xfrm>
            <a:off x="7185289" y="1168646"/>
            <a:ext cx="2100649" cy="523220"/>
          </a:xfrm>
          <a:prstGeom prst="rect">
            <a:avLst/>
          </a:prstGeom>
          <a:noFill/>
        </p:spPr>
        <p:txBody>
          <a:bodyPr wrap="square" rtlCol="0">
            <a:spAutoFit/>
          </a:bodyPr>
          <a:lstStyle/>
          <a:p>
            <a:pPr algn="ctr"/>
            <a:r>
              <a:rPr lang="en-US" sz="2800" b="1" spc="200" dirty="0">
                <a:solidFill>
                  <a:srgbClr val="FF0000"/>
                </a:solidFill>
              </a:rPr>
              <a:t>1950s</a:t>
            </a:r>
          </a:p>
        </p:txBody>
      </p:sp>
    </p:spTree>
    <p:extLst>
      <p:ext uri="{BB962C8B-B14F-4D97-AF65-F5344CB8AC3E}">
        <p14:creationId xmlns:p14="http://schemas.microsoft.com/office/powerpoint/2010/main" val="3714925523"/>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0CB3A0-3292-485B-9685-1B39CF10B9EB}"/>
              </a:ext>
            </a:extLst>
          </p:cNvPr>
          <p:cNvSpPr txBox="1"/>
          <p:nvPr/>
        </p:nvSpPr>
        <p:spPr>
          <a:xfrm>
            <a:off x="630936" y="2660904"/>
            <a:ext cx="5349734"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i="1" cap="all" dirty="0">
                <a:effectLst/>
              </a:rPr>
              <a:t>THE REDD FOXX SHOW</a:t>
            </a:r>
            <a:r>
              <a:rPr lang="en-US" sz="2000" dirty="0">
                <a:effectLst/>
              </a:rPr>
              <a:t> – 1986,  Al Hughes (</a:t>
            </a:r>
            <a:r>
              <a:rPr lang="en-US" sz="2000" b="1" u="none" strike="noStrike" dirty="0">
                <a:solidFill>
                  <a:srgbClr val="0070C0"/>
                </a:solidFill>
                <a:effectLst/>
              </a:rPr>
              <a:t>Redd Foxx</a:t>
            </a:r>
            <a:r>
              <a:rPr lang="en-US" sz="2000" dirty="0">
                <a:effectLst/>
              </a:rPr>
              <a:t>), a </a:t>
            </a:r>
            <a:r>
              <a:rPr lang="en-US" sz="2000" u="none" strike="noStrike" dirty="0">
                <a:effectLst/>
              </a:rPr>
              <a:t>New York City</a:t>
            </a:r>
            <a:r>
              <a:rPr lang="en-US" sz="2000" dirty="0">
                <a:effectLst/>
              </a:rPr>
              <a:t> diner/newsstand owner, adopts a streetwise teenager named Toni (</a:t>
            </a:r>
            <a:r>
              <a:rPr lang="en-US" sz="2000" b="1" u="none" strike="noStrike" dirty="0">
                <a:solidFill>
                  <a:srgbClr val="0070C0"/>
                </a:solidFill>
                <a:effectLst/>
              </a:rPr>
              <a:t>Pamela </a:t>
            </a:r>
            <a:r>
              <a:rPr lang="en-US" sz="2000" b="1" u="none" strike="noStrike" dirty="0" err="1">
                <a:solidFill>
                  <a:srgbClr val="0070C0"/>
                </a:solidFill>
                <a:effectLst/>
              </a:rPr>
              <a:t>Segall</a:t>
            </a:r>
            <a:r>
              <a:rPr lang="en-US" sz="2000" b="1" u="none" strike="noStrike" dirty="0">
                <a:solidFill>
                  <a:srgbClr val="0070C0"/>
                </a:solidFill>
                <a:effectLst/>
              </a:rPr>
              <a:t> </a:t>
            </a:r>
            <a:r>
              <a:rPr lang="en-US" sz="2000" b="1" u="none" strike="noStrike" dirty="0" err="1">
                <a:solidFill>
                  <a:srgbClr val="0070C0"/>
                </a:solidFill>
                <a:effectLst/>
              </a:rPr>
              <a:t>Adlon</a:t>
            </a:r>
            <a:r>
              <a:rPr lang="en-US" sz="2000" dirty="0">
                <a:effectLst/>
              </a:rPr>
              <a:t>). Diana (</a:t>
            </a:r>
            <a:r>
              <a:rPr lang="en-US" sz="2000" b="1" u="none" strike="noStrike" dirty="0">
                <a:solidFill>
                  <a:srgbClr val="0070C0"/>
                </a:solidFill>
                <a:effectLst/>
              </a:rPr>
              <a:t>Rosanna DeSoto</a:t>
            </a:r>
            <a:r>
              <a:rPr lang="en-US" sz="2000" dirty="0">
                <a:effectLst/>
              </a:rPr>
              <a:t>) worked with Al in the newsstand, and Jim-Jam (</a:t>
            </a:r>
            <a:r>
              <a:rPr lang="en-US" sz="2000" b="1" u="none" strike="noStrike" dirty="0">
                <a:solidFill>
                  <a:srgbClr val="0070C0"/>
                </a:solidFill>
                <a:effectLst/>
              </a:rPr>
              <a:t>Nathaniel Taylor or</a:t>
            </a:r>
            <a:r>
              <a:rPr lang="en-US" sz="2000" b="1" dirty="0">
                <a:solidFill>
                  <a:srgbClr val="0070C0"/>
                </a:solidFill>
                <a:effectLst/>
              </a:rPr>
              <a:t> </a:t>
            </a:r>
            <a:r>
              <a:rPr lang="en-US" sz="2000" b="1" u="none" strike="noStrike" dirty="0">
                <a:solidFill>
                  <a:srgbClr val="0070C0"/>
                </a:solidFill>
                <a:effectLst/>
              </a:rPr>
              <a:t>Theodore Wilson</a:t>
            </a:r>
            <a:r>
              <a:rPr lang="en-US" sz="2000" dirty="0">
                <a:effectLst/>
              </a:rPr>
              <a:t>) owned a Chinese restaurant nearby. As the series progressed, Toni "disappeared," and in came Al's ex-wife Felicia (</a:t>
            </a:r>
            <a:r>
              <a:rPr lang="en-US" sz="2000" b="1" u="none" strike="noStrike" dirty="0">
                <a:solidFill>
                  <a:srgbClr val="0070C0"/>
                </a:solidFill>
                <a:effectLst/>
              </a:rPr>
              <a:t>Beverly Todd</a:t>
            </a:r>
            <a:r>
              <a:rPr lang="en-US" sz="2000" dirty="0">
                <a:effectLst/>
              </a:rPr>
              <a:t>) and his foster son, Byron (</a:t>
            </a:r>
            <a:r>
              <a:rPr lang="en-US" sz="2000" b="1" u="none" strike="noStrike" dirty="0">
                <a:solidFill>
                  <a:srgbClr val="0070C0"/>
                </a:solidFill>
                <a:effectLst/>
              </a:rPr>
              <a:t>Sinbad</a:t>
            </a:r>
            <a:r>
              <a:rPr lang="en-US" sz="2000" dirty="0">
                <a:effectLst/>
              </a:rPr>
              <a:t>).</a:t>
            </a:r>
            <a:endParaRPr lang="en-US" sz="2000" dirty="0"/>
          </a:p>
        </p:txBody>
      </p:sp>
      <p:pic>
        <p:nvPicPr>
          <p:cNvPr id="4" name="Picture 3" descr="A group of people posing for a photo&#10;&#10;Description automatically generated with medium confidence">
            <a:extLst>
              <a:ext uri="{FF2B5EF4-FFF2-40B4-BE49-F238E27FC236}">
                <a16:creationId xmlns:a16="http://schemas.microsoft.com/office/drawing/2014/main" id="{E5DC3195-5C72-4FDA-99FB-6D14FEF27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149" y="640080"/>
            <a:ext cx="3834766" cy="5577840"/>
          </a:xfrm>
          <a:prstGeom prst="rect">
            <a:avLst/>
          </a:prstGeom>
        </p:spPr>
      </p:pic>
      <p:sp>
        <p:nvSpPr>
          <p:cNvPr id="6" name="TextBox 5">
            <a:extLst>
              <a:ext uri="{FF2B5EF4-FFF2-40B4-BE49-F238E27FC236}">
                <a16:creationId xmlns:a16="http://schemas.microsoft.com/office/drawing/2014/main" id="{F185C250-0E9D-4BA5-ADDE-3FA9DE1C7164}"/>
              </a:ext>
            </a:extLst>
          </p:cNvPr>
          <p:cNvSpPr txBox="1"/>
          <p:nvPr/>
        </p:nvSpPr>
        <p:spPr>
          <a:xfrm>
            <a:off x="1797724" y="1200424"/>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04066719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098E85-E0D9-4FCB-BFA2-AFB68A69362D}"/>
              </a:ext>
            </a:extLst>
          </p:cNvPr>
          <p:cNvSpPr txBox="1"/>
          <p:nvPr/>
        </p:nvSpPr>
        <p:spPr>
          <a:xfrm>
            <a:off x="509055" y="1996969"/>
            <a:ext cx="6106505" cy="42926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AMEN</a:t>
            </a:r>
            <a:r>
              <a:rPr lang="en-US" sz="2000" dirty="0">
                <a:effectLst/>
              </a:rPr>
              <a:t> – 1986, a breakthrough comedy based on religion. The series revolves around Ernest Frye (</a:t>
            </a:r>
            <a:r>
              <a:rPr lang="en-US" sz="2000" b="1" dirty="0">
                <a:solidFill>
                  <a:srgbClr val="0070C0"/>
                </a:solidFill>
                <a:effectLst/>
              </a:rPr>
              <a:t>Sherman Hemsley</a:t>
            </a:r>
            <a:r>
              <a:rPr lang="en-US" sz="2000" dirty="0">
                <a:effectLst/>
              </a:rPr>
              <a:t>), a </a:t>
            </a:r>
            <a:r>
              <a:rPr lang="en-US" sz="2000" u="none" strike="noStrike" dirty="0">
                <a:effectLst/>
              </a:rPr>
              <a:t>widower</a:t>
            </a:r>
            <a:r>
              <a:rPr lang="en-US" sz="2000" dirty="0">
                <a:effectLst/>
              </a:rPr>
              <a:t> deacon of the First Community Church of </a:t>
            </a:r>
            <a:r>
              <a:rPr lang="en-US" sz="2000" u="none" strike="noStrike" dirty="0">
                <a:effectLst/>
              </a:rPr>
              <a:t>Philadelphia</a:t>
            </a:r>
            <a:r>
              <a:rPr lang="en-US" sz="2000" dirty="0">
                <a:effectLst/>
              </a:rPr>
              <a:t>, who also works as a lawyer. He is often dishonest and frequently gets into trouble with his many harebrained schemes. Frye has a single daughter named Thelma (</a:t>
            </a:r>
            <a:r>
              <a:rPr lang="en-US" sz="2000" b="1" dirty="0">
                <a:solidFill>
                  <a:srgbClr val="0070C0"/>
                </a:solidFill>
                <a:effectLst/>
              </a:rPr>
              <a:t>Anna María Horsford</a:t>
            </a:r>
            <a:r>
              <a:rPr lang="en-US" sz="2000" dirty="0">
                <a:effectLst/>
              </a:rPr>
              <a:t>). Reuben Gregory (</a:t>
            </a:r>
            <a:r>
              <a:rPr lang="en-US" sz="2000" b="1" dirty="0">
                <a:solidFill>
                  <a:srgbClr val="0070C0"/>
                </a:solidFill>
                <a:effectLst/>
              </a:rPr>
              <a:t>Clifton Davis</a:t>
            </a:r>
            <a:r>
              <a:rPr lang="en-US" sz="2000" dirty="0">
                <a:effectLst/>
              </a:rPr>
              <a:t>) is the new, young pastor of the church, and also the object of Thelma's affection. The two get married during season four, despite the fact that Gregory and Frye often butt heads. Storylines include guest characters dealing with alcoholism, teenage pregnancy, suicide prevention, sexism, jealousy and other issues. These issues are dealt with in a non-preachy manner.</a:t>
            </a:r>
            <a:endParaRPr lang="en-US" sz="2000" dirty="0"/>
          </a:p>
        </p:txBody>
      </p:sp>
      <p:pic>
        <p:nvPicPr>
          <p:cNvPr id="4" name="Picture 3" descr="A group of people posing for a photo&#10;&#10;Description automatically generated">
            <a:extLst>
              <a:ext uri="{FF2B5EF4-FFF2-40B4-BE49-F238E27FC236}">
                <a16:creationId xmlns:a16="http://schemas.microsoft.com/office/drawing/2014/main" id="{F427454F-8589-4D4F-AD60-ACD035B396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35"/>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7AF89A25-32B5-49B1-92DC-873D93833565}"/>
              </a:ext>
            </a:extLst>
          </p:cNvPr>
          <p:cNvSpPr txBox="1"/>
          <p:nvPr/>
        </p:nvSpPr>
        <p:spPr>
          <a:xfrm>
            <a:off x="2075593" y="1242004"/>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2344362927"/>
      </p:ext>
    </p:extLst>
  </p:cSld>
  <p:clrMapOvr>
    <a:masterClrMapping/>
  </p:clrMapOvr>
  <mc:AlternateContent xmlns:mc="http://schemas.openxmlformats.org/markup-compatibility/2006" xmlns:p14="http://schemas.microsoft.com/office/powerpoint/2010/main">
    <mc:Choice Requires="p14">
      <p:transition spd="med" p14:dur="700" advClick="0" advTm="24000">
        <p:fade/>
      </p:transition>
    </mc:Choice>
    <mc:Fallback xmlns="">
      <p:transition spd="med" advClick="0" advTm="2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D2012D-15F6-4839-A7AA-B81A369F9B5C}"/>
              </a:ext>
            </a:extLst>
          </p:cNvPr>
          <p:cNvSpPr txBox="1"/>
          <p:nvPr/>
        </p:nvSpPr>
        <p:spPr>
          <a:xfrm>
            <a:off x="6282820" y="2417583"/>
            <a:ext cx="5041985" cy="307900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i="1" cap="all" dirty="0">
                <a:effectLst/>
              </a:rPr>
              <a:t>HE’S THE MAYOR</a:t>
            </a:r>
            <a:r>
              <a:rPr lang="en-US" sz="2200" dirty="0">
                <a:effectLst/>
              </a:rPr>
              <a:t> – 1986, A 25-year-old Black man, Carl Burke (</a:t>
            </a:r>
            <a:r>
              <a:rPr lang="en-US" sz="2200" b="1" dirty="0">
                <a:solidFill>
                  <a:srgbClr val="0070C0"/>
                </a:solidFill>
                <a:effectLst/>
              </a:rPr>
              <a:t>Kevin Hooks</a:t>
            </a:r>
            <a:r>
              <a:rPr lang="en-US" sz="2200" dirty="0">
                <a:effectLst/>
              </a:rPr>
              <a:t>) is elected mayor of his hometown. His “kitchen cabinet” includes his father Alvin (</a:t>
            </a:r>
            <a:r>
              <a:rPr lang="en-US" sz="2200" b="1" dirty="0">
                <a:solidFill>
                  <a:srgbClr val="0070C0"/>
                </a:solidFill>
                <a:effectLst/>
              </a:rPr>
              <a:t>Al </a:t>
            </a:r>
            <a:r>
              <a:rPr lang="en-US" sz="2200" b="1" dirty="0" err="1">
                <a:solidFill>
                  <a:srgbClr val="0070C0"/>
                </a:solidFill>
                <a:effectLst/>
              </a:rPr>
              <a:t>Fann</a:t>
            </a:r>
            <a:r>
              <a:rPr lang="en-US" sz="2200" dirty="0">
                <a:effectLst/>
              </a:rPr>
              <a:t>), who was the City Hall janitor, and his best friend Wardell ( </a:t>
            </a:r>
            <a:r>
              <a:rPr lang="en-US" sz="2200" b="1" dirty="0">
                <a:solidFill>
                  <a:srgbClr val="0070C0"/>
                </a:solidFill>
                <a:effectLst/>
              </a:rPr>
              <a:t>Wesley Thompson</a:t>
            </a:r>
            <a:r>
              <a:rPr lang="en-US" sz="2200" dirty="0">
                <a:effectLst/>
              </a:rPr>
              <a:t>) his chauffeur.</a:t>
            </a:r>
            <a:endParaRPr lang="en-US" sz="2200" dirty="0"/>
          </a:p>
        </p:txBody>
      </p:sp>
      <p:pic>
        <p:nvPicPr>
          <p:cNvPr id="4" name="Picture 3" descr="A group of people posing for a photo&#10;&#10;Description automatically generated">
            <a:extLst>
              <a:ext uri="{FF2B5EF4-FFF2-40B4-BE49-F238E27FC236}">
                <a16:creationId xmlns:a16="http://schemas.microsoft.com/office/drawing/2014/main" id="{0D87F228-90B1-4585-ACCA-8AC029119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25" y="1276351"/>
            <a:ext cx="5821880" cy="4410074"/>
          </a:xfrm>
          <a:prstGeom prst="rect">
            <a:avLst/>
          </a:prstGeom>
        </p:spPr>
      </p:pic>
      <p:sp>
        <p:nvSpPr>
          <p:cNvPr id="6" name="TextBox 5">
            <a:extLst>
              <a:ext uri="{FF2B5EF4-FFF2-40B4-BE49-F238E27FC236}">
                <a16:creationId xmlns:a16="http://schemas.microsoft.com/office/drawing/2014/main" id="{9F37E8B2-2C8F-4677-8974-E378D666E70A}"/>
              </a:ext>
            </a:extLst>
          </p:cNvPr>
          <p:cNvSpPr txBox="1"/>
          <p:nvPr/>
        </p:nvSpPr>
        <p:spPr>
          <a:xfrm>
            <a:off x="7463139" y="1505002"/>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777387676"/>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86848F-93C1-4AB5-AAA3-BD6F299C1B43}"/>
              </a:ext>
            </a:extLst>
          </p:cNvPr>
          <p:cNvSpPr txBox="1"/>
          <p:nvPr/>
        </p:nvSpPr>
        <p:spPr>
          <a:xfrm>
            <a:off x="616971" y="1876276"/>
            <a:ext cx="6197106" cy="41908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FRANK’S PLACE</a:t>
            </a:r>
            <a:r>
              <a:rPr lang="en-US" sz="2000" dirty="0">
                <a:effectLst/>
              </a:rPr>
              <a:t> – 1987, Set in </a:t>
            </a:r>
            <a:r>
              <a:rPr lang="en-US" sz="2000" u="none" strike="noStrike" dirty="0">
                <a:effectLst/>
              </a:rPr>
              <a:t>New Orleans</a:t>
            </a:r>
            <a:r>
              <a:rPr lang="en-US" sz="2000" dirty="0">
                <a:effectLst/>
              </a:rPr>
              <a:t>, </a:t>
            </a:r>
            <a:r>
              <a:rPr lang="en-US" sz="2000" i="1" dirty="0">
                <a:effectLst/>
              </a:rPr>
              <a:t>Frank's Place</a:t>
            </a:r>
            <a:r>
              <a:rPr lang="en-US" sz="2000" dirty="0">
                <a:effectLst/>
              </a:rPr>
              <a:t> chronicles the life of Frank Parrish (</a:t>
            </a:r>
            <a:r>
              <a:rPr lang="en-US" sz="2000" b="1" dirty="0">
                <a:solidFill>
                  <a:srgbClr val="0070C0"/>
                </a:solidFill>
                <a:effectLst/>
              </a:rPr>
              <a:t>Tim Reid</a:t>
            </a:r>
            <a:r>
              <a:rPr lang="en-US" sz="2000" dirty="0">
                <a:effectLst/>
              </a:rPr>
              <a:t>), a well-to-do African American professor at </a:t>
            </a:r>
            <a:r>
              <a:rPr lang="en-US" sz="2000" u="none" strike="noStrike" dirty="0">
                <a:effectLst/>
              </a:rPr>
              <a:t>Brown University</a:t>
            </a:r>
            <a:r>
              <a:rPr lang="en-US" sz="2000" dirty="0">
                <a:effectLst/>
              </a:rPr>
              <a:t>, an Ivy League university in </a:t>
            </a:r>
            <a:r>
              <a:rPr lang="en-US" sz="2000" u="none" strike="noStrike" dirty="0">
                <a:effectLst/>
              </a:rPr>
              <a:t>Providence, Rhode Island</a:t>
            </a:r>
            <a:r>
              <a:rPr lang="en-US" sz="2000" dirty="0">
                <a:effectLst/>
              </a:rPr>
              <a:t>, who inherits a restaurant, </a:t>
            </a:r>
            <a:r>
              <a:rPr lang="en-US" sz="2000" i="1" dirty="0">
                <a:effectLst/>
              </a:rPr>
              <a:t>Chez </a:t>
            </a:r>
            <a:r>
              <a:rPr lang="en-US" sz="2000" i="1" dirty="0" err="1">
                <a:effectLst/>
              </a:rPr>
              <a:t>Louisiane</a:t>
            </a:r>
            <a:r>
              <a:rPr lang="en-US" sz="2000" dirty="0">
                <a:effectLst/>
              </a:rPr>
              <a:t>. Tim’s real-life wife </a:t>
            </a:r>
            <a:r>
              <a:rPr lang="en-US" sz="2000" b="1" dirty="0">
                <a:solidFill>
                  <a:srgbClr val="0070C0"/>
                </a:solidFill>
                <a:effectLst/>
              </a:rPr>
              <a:t>Daphne Reid </a:t>
            </a:r>
            <a:r>
              <a:rPr lang="en-US" sz="2000" dirty="0">
                <a:effectLst/>
              </a:rPr>
              <a:t>plays Hanna Griffin. </a:t>
            </a:r>
          </a:p>
          <a:p>
            <a:pPr indent="-228600">
              <a:lnSpc>
                <a:spcPct val="90000"/>
              </a:lnSpc>
              <a:spcAft>
                <a:spcPts val="600"/>
              </a:spcAft>
              <a:buFont typeface="Arial" panose="020B0604020202020204" pitchFamily="34" charset="0"/>
              <a:buChar char="•"/>
            </a:pPr>
            <a:r>
              <a:rPr lang="en-US" sz="2000" dirty="0">
                <a:effectLst/>
              </a:rPr>
              <a:t>In the premiere, Frank travels to New Orleans intending to sell the restaurant. Miss Marie (</a:t>
            </a:r>
            <a:r>
              <a:rPr lang="en-US" sz="2000" b="1" dirty="0">
                <a:solidFill>
                  <a:srgbClr val="0070C0"/>
                </a:solidFill>
                <a:effectLst/>
              </a:rPr>
              <a:t>Frances E. Williams</a:t>
            </a:r>
            <a:r>
              <a:rPr lang="en-US" sz="2000" dirty="0">
                <a:effectLst/>
              </a:rPr>
              <a:t>) has a </a:t>
            </a:r>
            <a:r>
              <a:rPr lang="en-US" sz="2000" u="none" strike="noStrike" dirty="0">
                <a:effectLst/>
              </a:rPr>
              <a:t>voodoo</a:t>
            </a:r>
            <a:r>
              <a:rPr lang="en-US" sz="2000" dirty="0">
                <a:effectLst/>
              </a:rPr>
              <a:t> spin (curse) put on Frank ensuring that he will come back to carry on his family's business. Unlike most sitcom productions of this era, </a:t>
            </a:r>
            <a:r>
              <a:rPr lang="en-US" sz="2000" i="1" dirty="0">
                <a:effectLst/>
              </a:rPr>
              <a:t>Frank's Place </a:t>
            </a:r>
            <a:r>
              <a:rPr lang="en-US" sz="2000" dirty="0">
                <a:effectLst/>
              </a:rPr>
              <a:t>was filmed with a single camera and used no </a:t>
            </a:r>
            <a:r>
              <a:rPr lang="en-US" sz="2000" u="none" strike="noStrike" dirty="0">
                <a:effectLst/>
              </a:rPr>
              <a:t>laugh track.</a:t>
            </a:r>
            <a:endParaRPr lang="en-US" sz="2000" dirty="0"/>
          </a:p>
        </p:txBody>
      </p:sp>
      <p:pic>
        <p:nvPicPr>
          <p:cNvPr id="4" name="Picture 3" descr="A person and person posing for a picture&#10;&#10;Description automatically generated with medium confidence">
            <a:extLst>
              <a:ext uri="{FF2B5EF4-FFF2-40B4-BE49-F238E27FC236}">
                <a16:creationId xmlns:a16="http://schemas.microsoft.com/office/drawing/2014/main" id="{84A2981A-CBEC-4EC2-ADCB-EFF71BFB3B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91" r="4466"/>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9F98F897-ED7E-448E-B533-AFE564A172E3}"/>
              </a:ext>
            </a:extLst>
          </p:cNvPr>
          <p:cNvSpPr txBox="1"/>
          <p:nvPr/>
        </p:nvSpPr>
        <p:spPr>
          <a:xfrm>
            <a:off x="1927312" y="1044296"/>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3941343792"/>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icture&#10;&#10;Description automatically generated">
            <a:extLst>
              <a:ext uri="{FF2B5EF4-FFF2-40B4-BE49-F238E27FC236}">
                <a16:creationId xmlns:a16="http://schemas.microsoft.com/office/drawing/2014/main" id="{7B7377F8-44D3-4BB7-9D69-CBC17034A4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53" b="-2"/>
          <a:stretch/>
        </p:blipFill>
        <p:spPr>
          <a:xfrm>
            <a:off x="206910" y="972563"/>
            <a:ext cx="6411055" cy="4912874"/>
          </a:xfrm>
          <a:prstGeom prst="rect">
            <a:avLst/>
          </a:prstGeom>
        </p:spPr>
      </p:pic>
      <p:sp>
        <p:nvSpPr>
          <p:cNvPr id="2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020573-90C8-451A-A57F-3E7837F15B38}"/>
              </a:ext>
            </a:extLst>
          </p:cNvPr>
          <p:cNvSpPr txBox="1"/>
          <p:nvPr/>
        </p:nvSpPr>
        <p:spPr>
          <a:xfrm>
            <a:off x="6739128" y="2664886"/>
            <a:ext cx="4818888" cy="3550789"/>
          </a:xfrm>
          <a:prstGeom prst="rect">
            <a:avLst/>
          </a:prstGeom>
        </p:spPr>
        <p:txBody>
          <a:bodyPr vert="horz" lIns="91440" tIns="45720" rIns="91440" bIns="45720" rtlCol="0" anchor="t">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A DIFFERENT WORLD</a:t>
            </a:r>
            <a:r>
              <a:rPr lang="en-US" sz="2000" dirty="0">
                <a:effectLst/>
              </a:rPr>
              <a:t> – 1987, </a:t>
            </a:r>
            <a:r>
              <a:rPr lang="en-US" sz="2000" b="1" dirty="0">
                <a:solidFill>
                  <a:srgbClr val="0070C0"/>
                </a:solidFill>
                <a:effectLst/>
              </a:rPr>
              <a:t>Lisa Bonet </a:t>
            </a:r>
            <a:r>
              <a:rPr lang="en-US" sz="2000" dirty="0">
                <a:effectLst/>
              </a:rPr>
              <a:t>stars in this spin-off of the Cosby Show. The “different world” for Denise Huxtable was college, and where for the first time she is out from under the protective wing of her family. She is a sophomore at fictitious Hillman College, an HBCU, in which both her father and grandfather had attended. A pregnant Bonet was eased out after the first season, with Whitley Gilbert (</a:t>
            </a:r>
            <a:r>
              <a:rPr lang="en-US" sz="2000" b="1" dirty="0">
                <a:solidFill>
                  <a:srgbClr val="0070C0"/>
                </a:solidFill>
                <a:effectLst/>
              </a:rPr>
              <a:t>Jasmine Guy</a:t>
            </a:r>
            <a:r>
              <a:rPr lang="en-US" sz="2000" dirty="0">
                <a:effectLst/>
              </a:rPr>
              <a:t>) and Dwayne Wayne (</a:t>
            </a:r>
            <a:r>
              <a:rPr lang="en-US" sz="2000" b="1" dirty="0">
                <a:solidFill>
                  <a:srgbClr val="0070C0"/>
                </a:solidFill>
                <a:effectLst/>
              </a:rPr>
              <a:t>Kadeem Hardison</a:t>
            </a:r>
            <a:r>
              <a:rPr lang="en-US" sz="2000" dirty="0">
                <a:effectLst/>
              </a:rPr>
              <a:t>) becoming the main characters. </a:t>
            </a:r>
          </a:p>
        </p:txBody>
      </p:sp>
      <p:sp>
        <p:nvSpPr>
          <p:cNvPr id="8" name="TextBox 7">
            <a:extLst>
              <a:ext uri="{FF2B5EF4-FFF2-40B4-BE49-F238E27FC236}">
                <a16:creationId xmlns:a16="http://schemas.microsoft.com/office/drawing/2014/main" id="{71DE8869-AF31-4418-9190-EA27B7208CFF}"/>
              </a:ext>
            </a:extLst>
          </p:cNvPr>
          <p:cNvSpPr txBox="1"/>
          <p:nvPr/>
        </p:nvSpPr>
        <p:spPr>
          <a:xfrm>
            <a:off x="7316350" y="1499341"/>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2559244917"/>
      </p:ext>
    </p:extLst>
  </p:cSld>
  <p:clrMapOvr>
    <a:masterClrMapping/>
  </p:clrMapOvr>
  <mc:AlternateContent xmlns:mc="http://schemas.openxmlformats.org/markup-compatibility/2006" xmlns:p14="http://schemas.microsoft.com/office/powerpoint/2010/main">
    <mc:Choice Requires="p14">
      <p:transition spd="med" p14:dur="700" advClick="0" advTm="36000">
        <p:fade/>
      </p:transition>
    </mc:Choice>
    <mc:Fallback xmlns="">
      <p:transition spd="med" advClick="0" advTm="3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E8C630BF-91AB-434B-80AE-491F784F71C2}"/>
              </a:ext>
            </a:extLst>
          </p:cNvPr>
          <p:cNvSpPr txBox="1"/>
          <p:nvPr/>
        </p:nvSpPr>
        <p:spPr>
          <a:xfrm>
            <a:off x="880093" y="1841050"/>
            <a:ext cx="6006192" cy="392813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solidFill>
                  <a:schemeClr val="accent1"/>
                </a:solidFill>
                <a:effectLst/>
              </a:rPr>
              <a:t>BUSTIN’ LOOSE</a:t>
            </a:r>
            <a:r>
              <a:rPr lang="en-US" sz="2000" dirty="0">
                <a:solidFill>
                  <a:schemeClr val="accent1"/>
                </a:solidFill>
                <a:effectLst/>
              </a:rPr>
              <a:t> – 1987, </a:t>
            </a:r>
            <a:r>
              <a:rPr lang="en-US" sz="2000" b="1" dirty="0">
                <a:solidFill>
                  <a:srgbClr val="0070C0"/>
                </a:solidFill>
                <a:effectLst/>
              </a:rPr>
              <a:t>Jimmy Walker </a:t>
            </a:r>
            <a:r>
              <a:rPr lang="en-US" sz="2000" dirty="0">
                <a:solidFill>
                  <a:schemeClr val="accent1"/>
                </a:solidFill>
                <a:effectLst/>
              </a:rPr>
              <a:t>stars as Sonny Barnes, a small-time con man in Philadelphia with a penchant for telling tall tales about his nonexistent exploits and relationships with famous people. One of his scams resulted in five years of community service. Barnes was placed in the home of social worker Mimi Shaw (</a:t>
            </a:r>
            <a:r>
              <a:rPr lang="en-US" sz="2000" b="1" u="none" strike="noStrike" dirty="0">
                <a:solidFill>
                  <a:srgbClr val="0070C0"/>
                </a:solidFill>
                <a:effectLst/>
              </a:rPr>
              <a:t>Vonetta McGee</a:t>
            </a:r>
            <a:r>
              <a:rPr lang="en-US" sz="2000" dirty="0">
                <a:solidFill>
                  <a:schemeClr val="accent1"/>
                </a:solidFill>
                <a:effectLst/>
              </a:rPr>
              <a:t>), who lived with four orphans: </a:t>
            </a:r>
            <a:r>
              <a:rPr lang="en-US" sz="2000" dirty="0" err="1">
                <a:solidFill>
                  <a:schemeClr val="accent1"/>
                </a:solidFill>
                <a:effectLst/>
              </a:rPr>
              <a:t>Rudey</a:t>
            </a:r>
            <a:r>
              <a:rPr lang="en-US" sz="2000" dirty="0">
                <a:solidFill>
                  <a:schemeClr val="accent1"/>
                </a:solidFill>
                <a:effectLst/>
              </a:rPr>
              <a:t> (</a:t>
            </a:r>
            <a:r>
              <a:rPr lang="en-US" sz="2000" b="1" dirty="0">
                <a:solidFill>
                  <a:srgbClr val="0070C0"/>
                </a:solidFill>
                <a:effectLst/>
              </a:rPr>
              <a:t>Larry O. Williams, Jr</a:t>
            </a:r>
            <a:r>
              <a:rPr lang="en-US" sz="2000" dirty="0">
                <a:solidFill>
                  <a:schemeClr val="accent1"/>
                </a:solidFill>
                <a:effectLst/>
              </a:rPr>
              <a:t>.), Trish (</a:t>
            </a:r>
            <a:r>
              <a:rPr lang="en-US" sz="2000" b="1" dirty="0" err="1">
                <a:solidFill>
                  <a:srgbClr val="0070C0"/>
                </a:solidFill>
                <a:effectLst/>
              </a:rPr>
              <a:t>Tyren</a:t>
            </a:r>
            <a:r>
              <a:rPr lang="en-US" sz="2000" b="1" dirty="0">
                <a:solidFill>
                  <a:srgbClr val="0070C0"/>
                </a:solidFill>
                <a:effectLst/>
              </a:rPr>
              <a:t> Perry</a:t>
            </a:r>
            <a:r>
              <a:rPr lang="en-US" sz="2000" dirty="0">
                <a:solidFill>
                  <a:schemeClr val="accent1"/>
                </a:solidFill>
                <a:effectLst/>
              </a:rPr>
              <a:t>), </a:t>
            </a:r>
            <a:r>
              <a:rPr lang="en-US" sz="2000" dirty="0" err="1">
                <a:solidFill>
                  <a:schemeClr val="accent1"/>
                </a:solidFill>
                <a:effectLst/>
              </a:rPr>
              <a:t>Nikky</a:t>
            </a:r>
            <a:r>
              <a:rPr lang="en-US" sz="2000" dirty="0">
                <a:solidFill>
                  <a:schemeClr val="accent1"/>
                </a:solidFill>
                <a:effectLst/>
              </a:rPr>
              <a:t> (</a:t>
            </a:r>
            <a:r>
              <a:rPr lang="en-US" sz="2000" b="1" u="none" strike="noStrike" dirty="0">
                <a:solidFill>
                  <a:srgbClr val="0070C0"/>
                </a:solidFill>
                <a:effectLst/>
              </a:rPr>
              <a:t>Aaron </a:t>
            </a:r>
            <a:r>
              <a:rPr lang="en-US" sz="2000" b="1" u="none" strike="noStrike" dirty="0" err="1">
                <a:solidFill>
                  <a:srgbClr val="0070C0"/>
                </a:solidFill>
                <a:effectLst/>
              </a:rPr>
              <a:t>Lohr</a:t>
            </a:r>
            <a:r>
              <a:rPr lang="en-US" sz="2000" dirty="0">
                <a:solidFill>
                  <a:schemeClr val="accent1"/>
                </a:solidFill>
                <a:effectLst/>
              </a:rPr>
              <a:t>) and Sue Anne (</a:t>
            </a:r>
            <a:r>
              <a:rPr lang="en-US" sz="2000" b="1" dirty="0">
                <a:solidFill>
                  <a:srgbClr val="0070C0"/>
                </a:solidFill>
                <a:effectLst/>
              </a:rPr>
              <a:t>Marie Cole</a:t>
            </a:r>
            <a:r>
              <a:rPr lang="en-US" sz="2000" dirty="0">
                <a:solidFill>
                  <a:schemeClr val="accent1"/>
                </a:solidFill>
                <a:effectLst/>
              </a:rPr>
              <a:t>). Sonny lived in the basement and worked around the house doing odd jobs. Meanwhile, the kids all loved listening to Sonny's exaggerated tales.</a:t>
            </a:r>
            <a:endParaRPr lang="en-US" sz="2000" dirty="0">
              <a:solidFill>
                <a:schemeClr val="accent1"/>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F04A65AD-C1A0-4650-BF32-3070AF3138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5829"/>
          <a:stretch/>
        </p:blipFill>
        <p:spPr>
          <a:xfrm>
            <a:off x="7523826" y="862763"/>
            <a:ext cx="3788081" cy="5151142"/>
          </a:xfrm>
          <a:prstGeom prst="rect">
            <a:avLst/>
          </a:prstGeom>
        </p:spPr>
      </p:pic>
      <p:sp>
        <p:nvSpPr>
          <p:cNvPr id="7" name="TextBox 6">
            <a:extLst>
              <a:ext uri="{FF2B5EF4-FFF2-40B4-BE49-F238E27FC236}">
                <a16:creationId xmlns:a16="http://schemas.microsoft.com/office/drawing/2014/main" id="{11DDE6A7-3A56-4903-B71A-E1E22F0717B3}"/>
              </a:ext>
            </a:extLst>
          </p:cNvPr>
          <p:cNvSpPr txBox="1"/>
          <p:nvPr/>
        </p:nvSpPr>
        <p:spPr>
          <a:xfrm>
            <a:off x="2532793" y="1055107"/>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1447424451"/>
      </p:ext>
    </p:extLst>
  </p:cSld>
  <p:clrMapOvr>
    <a:masterClrMapping/>
  </p:clrMapOvr>
  <mc:AlternateContent xmlns:mc="http://schemas.openxmlformats.org/markup-compatibility/2006" xmlns:p14="http://schemas.microsoft.com/office/powerpoint/2010/main">
    <mc:Choice Requires="p14">
      <p:transition spd="med" p14:dur="700" advClick="0" advTm="24000">
        <p:fade/>
      </p:transition>
    </mc:Choice>
    <mc:Fallback xmlns="">
      <p:transition spd="med" advClick="0" advTm="2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6E5DC630-3041-49DF-B538-8D726FC84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r="4542"/>
          <a:stretch/>
        </p:blipFill>
        <p:spPr>
          <a:xfrm>
            <a:off x="20" y="431"/>
            <a:ext cx="8115280" cy="6408311"/>
          </a:xfrm>
          <a:prstGeom prst="rect">
            <a:avLst/>
          </a:prstGeom>
        </p:spPr>
      </p:pic>
      <p:sp>
        <p:nvSpPr>
          <p:cNvPr id="3" name="TextBox 2">
            <a:extLst>
              <a:ext uri="{FF2B5EF4-FFF2-40B4-BE49-F238E27FC236}">
                <a16:creationId xmlns:a16="http://schemas.microsoft.com/office/drawing/2014/main" id="{DAD337BF-86DC-4052-97F3-F7B10225A3F6}"/>
              </a:ext>
            </a:extLst>
          </p:cNvPr>
          <p:cNvSpPr txBox="1"/>
          <p:nvPr/>
        </p:nvSpPr>
        <p:spPr>
          <a:xfrm>
            <a:off x="8427307" y="1519881"/>
            <a:ext cx="3381833" cy="443879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1" cap="all" dirty="0">
                <a:effectLst/>
              </a:rPr>
              <a:t>FAMILY MATTERS</a:t>
            </a:r>
            <a:r>
              <a:rPr lang="en-US" dirty="0">
                <a:effectLst/>
              </a:rPr>
              <a:t> – 1989, Stars Carl (</a:t>
            </a:r>
            <a:r>
              <a:rPr lang="en-US" b="1" dirty="0">
                <a:solidFill>
                  <a:srgbClr val="0070C0"/>
                </a:solidFill>
                <a:effectLst/>
              </a:rPr>
              <a:t>Reginald VelJohnson</a:t>
            </a:r>
            <a:r>
              <a:rPr lang="en-US" dirty="0">
                <a:effectLst/>
              </a:rPr>
              <a:t>), a blustery, heavyset Chicago copy and his sharp-tongued wife Harriette (</a:t>
            </a:r>
            <a:r>
              <a:rPr lang="en-US" b="1" dirty="0">
                <a:solidFill>
                  <a:srgbClr val="0070C0"/>
                </a:solidFill>
                <a:effectLst/>
              </a:rPr>
              <a:t>Jo Marie Payton</a:t>
            </a:r>
            <a:r>
              <a:rPr lang="en-US" dirty="0">
                <a:effectLst/>
              </a:rPr>
              <a:t>) and their children Eddie (</a:t>
            </a:r>
            <a:r>
              <a:rPr lang="en-US" b="1" dirty="0">
                <a:solidFill>
                  <a:srgbClr val="0070C0"/>
                </a:solidFill>
                <a:effectLst/>
              </a:rPr>
              <a:t>Darius McCrary</a:t>
            </a:r>
            <a:r>
              <a:rPr lang="en-US" dirty="0">
                <a:effectLst/>
              </a:rPr>
              <a:t>), Laura (</a:t>
            </a:r>
            <a:r>
              <a:rPr lang="en-US" b="1" dirty="0">
                <a:solidFill>
                  <a:srgbClr val="0070C0"/>
                </a:solidFill>
                <a:effectLst/>
              </a:rPr>
              <a:t>Kellie Williams</a:t>
            </a:r>
            <a:r>
              <a:rPr lang="en-US" dirty="0">
                <a:effectLst/>
              </a:rPr>
              <a:t>) and Judy (</a:t>
            </a:r>
            <a:r>
              <a:rPr lang="en-US" b="1" dirty="0">
                <a:solidFill>
                  <a:srgbClr val="0070C0"/>
                </a:solidFill>
                <a:effectLst/>
              </a:rPr>
              <a:t>Jaimee Foxworth</a:t>
            </a:r>
            <a:r>
              <a:rPr lang="en-US" dirty="0">
                <a:effectLst/>
              </a:rPr>
              <a:t>). Steve Urkel (</a:t>
            </a:r>
            <a:r>
              <a:rPr lang="en-US" b="1" dirty="0">
                <a:solidFill>
                  <a:srgbClr val="0070C0"/>
                </a:solidFill>
                <a:effectLst/>
              </a:rPr>
              <a:t>Jaleel White</a:t>
            </a:r>
            <a:r>
              <a:rPr lang="en-US" dirty="0">
                <a:effectLst/>
              </a:rPr>
              <a:t>) is the nerdy neighbor with a serious crush on mortified Laura. With his oversized glasses, hiked-up jeans, and high-pitched voice, skinny Urkel was a walking cartoon and an instant sensation. Known for the catchphrase, “Did I do that?”.</a:t>
            </a:r>
            <a:endParaRPr lang="en-US" dirty="0"/>
          </a:p>
        </p:txBody>
      </p:sp>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C007FD-77D1-4604-89A3-789696AFA25A}"/>
              </a:ext>
            </a:extLst>
          </p:cNvPr>
          <p:cNvSpPr txBox="1"/>
          <p:nvPr/>
        </p:nvSpPr>
        <p:spPr>
          <a:xfrm>
            <a:off x="8785312" y="808204"/>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87890431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5746A4-9F76-4190-83F8-D5D9E1F0CB93}"/>
              </a:ext>
            </a:extLst>
          </p:cNvPr>
          <p:cNvSpPr txBox="1"/>
          <p:nvPr/>
        </p:nvSpPr>
        <p:spPr>
          <a:xfrm>
            <a:off x="587988" y="2620641"/>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THE ROBERT GUILLAUME SHOW</a:t>
            </a:r>
            <a:r>
              <a:rPr lang="en-US" sz="2000" dirty="0">
                <a:effectLst/>
              </a:rPr>
              <a:t> – 1989, The series starred </a:t>
            </a:r>
            <a:r>
              <a:rPr lang="en-US" sz="2000" b="1" dirty="0">
                <a:solidFill>
                  <a:srgbClr val="0070C0"/>
                </a:solidFill>
                <a:effectLst/>
              </a:rPr>
              <a:t>Guillaume</a:t>
            </a:r>
            <a:r>
              <a:rPr lang="en-US" sz="2000" dirty="0">
                <a:effectLst/>
              </a:rPr>
              <a:t> as Edward Sawyer, a marriage counselor and a divorced father with two uncontrollable teen-age children, who begins an </a:t>
            </a:r>
            <a:r>
              <a:rPr lang="en-US" sz="2000" u="none" strike="noStrike" dirty="0">
                <a:effectLst/>
              </a:rPr>
              <a:t>interracial relationship</a:t>
            </a:r>
            <a:r>
              <a:rPr lang="en-US" sz="2000" dirty="0">
                <a:effectLst/>
              </a:rPr>
              <a:t> with Ann (</a:t>
            </a:r>
            <a:r>
              <a:rPr lang="en-US" sz="2000" b="1" u="none" strike="noStrike" dirty="0">
                <a:solidFill>
                  <a:srgbClr val="0070C0"/>
                </a:solidFill>
                <a:effectLst/>
              </a:rPr>
              <a:t>Wendy Phillips</a:t>
            </a:r>
            <a:r>
              <a:rPr lang="en-US" sz="2000" dirty="0">
                <a:effectLst/>
              </a:rPr>
              <a:t>), his white secretary, who has a daughter of her own. </a:t>
            </a:r>
            <a:endParaRPr lang="en-US" sz="2000" dirty="0"/>
          </a:p>
        </p:txBody>
      </p:sp>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ster of a group of people&#10;&#10;Description automatically generated with low confidence">
            <a:extLst>
              <a:ext uri="{FF2B5EF4-FFF2-40B4-BE49-F238E27FC236}">
                <a16:creationId xmlns:a16="http://schemas.microsoft.com/office/drawing/2014/main" id="{1C406068-9E06-4970-B5F1-3EE77ADC2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4368"/>
          <a:stretch/>
        </p:blipFill>
        <p:spPr>
          <a:xfrm>
            <a:off x="7421373" y="627954"/>
            <a:ext cx="4235516" cy="5353373"/>
          </a:xfrm>
          <a:prstGeom prst="rect">
            <a:avLst/>
          </a:prstGeom>
        </p:spPr>
      </p:pic>
      <p:sp>
        <p:nvSpPr>
          <p:cNvPr id="17" name="Rectangle 1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BF05A9-2C1E-4515-BCE7-9ADCF81691D9}"/>
              </a:ext>
            </a:extLst>
          </p:cNvPr>
          <p:cNvSpPr txBox="1"/>
          <p:nvPr/>
        </p:nvSpPr>
        <p:spPr>
          <a:xfrm>
            <a:off x="2075594" y="1353215"/>
            <a:ext cx="2100649" cy="523220"/>
          </a:xfrm>
          <a:prstGeom prst="rect">
            <a:avLst/>
          </a:prstGeom>
          <a:noFill/>
        </p:spPr>
        <p:txBody>
          <a:bodyPr wrap="square" rtlCol="0">
            <a:spAutoFit/>
          </a:bodyPr>
          <a:lstStyle/>
          <a:p>
            <a:pPr algn="ctr"/>
            <a:r>
              <a:rPr lang="en-US" sz="2800" b="1" spc="200" dirty="0">
                <a:solidFill>
                  <a:srgbClr val="FF0000"/>
                </a:solidFill>
              </a:rPr>
              <a:t>1980s</a:t>
            </a:r>
          </a:p>
        </p:txBody>
      </p:sp>
    </p:spTree>
    <p:extLst>
      <p:ext uri="{BB962C8B-B14F-4D97-AF65-F5344CB8AC3E}">
        <p14:creationId xmlns:p14="http://schemas.microsoft.com/office/powerpoint/2010/main" val="2948707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newspaper, posing&#10;&#10;Description automatically generated">
            <a:extLst>
              <a:ext uri="{FF2B5EF4-FFF2-40B4-BE49-F238E27FC236}">
                <a16:creationId xmlns:a16="http://schemas.microsoft.com/office/drawing/2014/main" id="{8009340B-98F3-4F9C-952D-71974BD85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411" b="2006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8365AA-4539-4847-974F-A533D36E2150}"/>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i="1" cap="all" dirty="0">
                <a:effectLst/>
              </a:rPr>
              <a:t>SUGAR AND SPICE</a:t>
            </a:r>
            <a:r>
              <a:rPr lang="en-US" sz="1700" dirty="0">
                <a:effectLst/>
              </a:rPr>
              <a:t> – 1990, The small town of Ponca City, Oklahoma, was the setting for the blue-collar series about two-middle-aged Black sisters, Loretta (</a:t>
            </a:r>
            <a:r>
              <a:rPr lang="en-US" sz="1700" b="1" dirty="0">
                <a:solidFill>
                  <a:srgbClr val="0070C0"/>
                </a:solidFill>
                <a:effectLst/>
              </a:rPr>
              <a:t>Loretta Devine</a:t>
            </a:r>
            <a:r>
              <a:rPr lang="en-US" sz="1700" dirty="0">
                <a:effectLst/>
              </a:rPr>
              <a:t>) and </a:t>
            </a:r>
            <a:r>
              <a:rPr lang="en-US" sz="1700" dirty="0" err="1">
                <a:effectLst/>
              </a:rPr>
              <a:t>Vickilyn</a:t>
            </a:r>
            <a:r>
              <a:rPr lang="en-US" sz="1700" dirty="0">
                <a:effectLst/>
              </a:rPr>
              <a:t> (</a:t>
            </a:r>
            <a:r>
              <a:rPr lang="en-US" sz="1700" b="1" dirty="0" err="1">
                <a:solidFill>
                  <a:srgbClr val="0070C0"/>
                </a:solidFill>
                <a:effectLst/>
              </a:rPr>
              <a:t>Vickilyn</a:t>
            </a:r>
            <a:r>
              <a:rPr lang="en-US" sz="1700" b="1" dirty="0">
                <a:solidFill>
                  <a:srgbClr val="0070C0"/>
                </a:solidFill>
                <a:effectLst/>
              </a:rPr>
              <a:t> </a:t>
            </a:r>
            <a:r>
              <a:rPr lang="en-US" sz="1700" b="1" dirty="0" err="1">
                <a:solidFill>
                  <a:srgbClr val="0070C0"/>
                </a:solidFill>
                <a:effectLst/>
              </a:rPr>
              <a:t>Renyolds</a:t>
            </a:r>
            <a:r>
              <a:rPr lang="en-US" sz="1700" dirty="0">
                <a:effectLst/>
              </a:rPr>
              <a:t>), who had very different personalities and outlooks on life. </a:t>
            </a:r>
            <a:r>
              <a:rPr lang="en-US" sz="1700" dirty="0" err="1">
                <a:effectLst/>
              </a:rPr>
              <a:t>Vickilyn</a:t>
            </a:r>
            <a:r>
              <a:rPr lang="en-US" sz="1700" dirty="0">
                <a:effectLst/>
              </a:rPr>
              <a:t> was conservative and quiet, while Loretta was aspiring singer, flirt and hostess at the Café Jacques.</a:t>
            </a:r>
            <a:endParaRPr lang="en-US" sz="1700" dirty="0"/>
          </a:p>
        </p:txBody>
      </p:sp>
      <p:sp>
        <p:nvSpPr>
          <p:cNvPr id="6" name="TextBox 5">
            <a:extLst>
              <a:ext uri="{FF2B5EF4-FFF2-40B4-BE49-F238E27FC236}">
                <a16:creationId xmlns:a16="http://schemas.microsoft.com/office/drawing/2014/main" id="{91921F98-F623-4E3E-9E8E-DA44D9DE8200}"/>
              </a:ext>
            </a:extLst>
          </p:cNvPr>
          <p:cNvSpPr txBox="1"/>
          <p:nvPr/>
        </p:nvSpPr>
        <p:spPr>
          <a:xfrm>
            <a:off x="960490" y="5072599"/>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43768901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3772F9-2111-4768-B0C2-A84DA93F35C5}"/>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BAGDAD CAFÉ</a:t>
            </a:r>
            <a:r>
              <a:rPr lang="en-US" sz="2000" dirty="0">
                <a:effectLst/>
              </a:rPr>
              <a:t> – 1990, Brenda (</a:t>
            </a:r>
            <a:r>
              <a:rPr lang="en-US" sz="2000" b="1" dirty="0">
                <a:solidFill>
                  <a:srgbClr val="0070C0"/>
                </a:solidFill>
                <a:effectLst/>
              </a:rPr>
              <a:t>Whoopi Goldberg</a:t>
            </a:r>
            <a:r>
              <a:rPr lang="en-US" sz="2000" dirty="0">
                <a:effectLst/>
              </a:rPr>
              <a:t>) and Jasmine (</a:t>
            </a:r>
            <a:r>
              <a:rPr lang="en-US" sz="2000" b="1" dirty="0">
                <a:solidFill>
                  <a:srgbClr val="0070C0"/>
                </a:solidFill>
                <a:effectLst/>
              </a:rPr>
              <a:t>Jean Stapleton</a:t>
            </a:r>
            <a:r>
              <a:rPr lang="en-US" sz="2000" dirty="0">
                <a:effectLst/>
              </a:rPr>
              <a:t>) are the female version of the “Odd Couple.” Brenda (Black) is owner of the Bagdad Café diner and motel, an isolated, flea-bitten rest stop in the middle of the Mojave Desert. Jasmine (White) arrives after her car breaks down. Jasmine is neat, structured and organized, while Brenda is a disorganized slob, and sometimes a crude, loud-mouthed cynic. The couple share a common thread, they are separated from their husbands.</a:t>
            </a:r>
            <a:endParaRPr lang="en-US" sz="2000" dirty="0"/>
          </a:p>
        </p:txBody>
      </p:sp>
      <p:pic>
        <p:nvPicPr>
          <p:cNvPr id="4" name="Picture 3" descr="A picture containing text, newspaper, posing&#10;&#10;Description automatically generated">
            <a:extLst>
              <a:ext uri="{FF2B5EF4-FFF2-40B4-BE49-F238E27FC236}">
                <a16:creationId xmlns:a16="http://schemas.microsoft.com/office/drawing/2014/main" id="{79B176ED-2BA8-4520-BB09-B3C5F794A2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5" r="2" b="8093"/>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8192C27F-7779-4DC9-BE4B-A56A1A0F88FA}"/>
              </a:ext>
            </a:extLst>
          </p:cNvPr>
          <p:cNvSpPr txBox="1"/>
          <p:nvPr/>
        </p:nvSpPr>
        <p:spPr>
          <a:xfrm>
            <a:off x="2549395" y="151385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6767169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8F5675-67E0-43D4-8D31-640607B334C4}"/>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b="1" i="1" cap="all" dirty="0">
                <a:effectLst/>
              </a:rPr>
              <a:t>JULIA</a:t>
            </a:r>
            <a:r>
              <a:rPr lang="en-US" sz="1900" dirty="0">
                <a:effectLst/>
              </a:rPr>
              <a:t> – 1968, </a:t>
            </a:r>
            <a:r>
              <a:rPr lang="en-US" sz="1900" b="1" dirty="0">
                <a:solidFill>
                  <a:srgbClr val="0070C0"/>
                </a:solidFill>
                <a:effectLst/>
              </a:rPr>
              <a:t>Diahann Carroll </a:t>
            </a:r>
            <a:r>
              <a:rPr lang="en-US" sz="1900" dirty="0">
                <a:effectLst/>
              </a:rPr>
              <a:t>plays Julia, a widowed nurse whose husband was killed in Vietnam, and mother of a young son, Corey played by </a:t>
            </a:r>
            <a:r>
              <a:rPr lang="en-US" sz="1900" b="1" dirty="0">
                <a:solidFill>
                  <a:srgbClr val="0070C0"/>
                </a:solidFill>
                <a:effectLst/>
              </a:rPr>
              <a:t>Marc </a:t>
            </a:r>
            <a:r>
              <a:rPr lang="en-US" sz="1900" b="1" dirty="0" err="1">
                <a:solidFill>
                  <a:srgbClr val="0070C0"/>
                </a:solidFill>
                <a:effectLst/>
              </a:rPr>
              <a:t>Copage</a:t>
            </a:r>
            <a:r>
              <a:rPr lang="en-US" sz="1900" dirty="0">
                <a:effectLst/>
              </a:rPr>
              <a:t>. She worked for Dr. </a:t>
            </a:r>
            <a:r>
              <a:rPr lang="en-US" sz="1900" dirty="0" err="1">
                <a:effectLst/>
              </a:rPr>
              <a:t>Chegley</a:t>
            </a:r>
            <a:r>
              <a:rPr lang="en-US" sz="1900" dirty="0">
                <a:effectLst/>
              </a:rPr>
              <a:t> (</a:t>
            </a:r>
            <a:r>
              <a:rPr lang="en-US" sz="1900" b="1" dirty="0">
                <a:solidFill>
                  <a:srgbClr val="0070C0"/>
                </a:solidFill>
                <a:effectLst/>
              </a:rPr>
              <a:t>Lloyd Nolan</a:t>
            </a:r>
            <a:r>
              <a:rPr lang="en-US" sz="1900" dirty="0">
                <a:effectLst/>
              </a:rPr>
              <a:t>) whose bark was much worse than his bite. Julia lived in a modern integrated apartment building and her son’s best friend was a white lad. Julia’s love interest was Paul Cameron, played by </a:t>
            </a:r>
            <a:r>
              <a:rPr lang="en-US" sz="1900" b="1" dirty="0">
                <a:solidFill>
                  <a:srgbClr val="0070C0"/>
                </a:solidFill>
                <a:effectLst/>
              </a:rPr>
              <a:t>Paul Winfield</a:t>
            </a:r>
            <a:r>
              <a:rPr lang="en-US" sz="1900" dirty="0">
                <a:effectLst/>
              </a:rPr>
              <a:t>. Life at the medical office, raising a son and social interactions provided plenty of material for some “wokeness” during the dawning of the Civil Rights era.</a:t>
            </a:r>
            <a:endParaRPr lang="en-US" sz="1900" dirty="0"/>
          </a:p>
        </p:txBody>
      </p:sp>
      <p:pic>
        <p:nvPicPr>
          <p:cNvPr id="4" name="Picture 3" descr="A picture containing text, person, people&#10;&#10;Description automatically generated">
            <a:extLst>
              <a:ext uri="{FF2B5EF4-FFF2-40B4-BE49-F238E27FC236}">
                <a16:creationId xmlns:a16="http://schemas.microsoft.com/office/drawing/2014/main" id="{75E25668-1BE1-4802-80D1-8272E86BC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764730" y="640080"/>
            <a:ext cx="4127603" cy="5577840"/>
          </a:xfrm>
          <a:prstGeom prst="rect">
            <a:avLst/>
          </a:prstGeom>
          <a:noFill/>
        </p:spPr>
      </p:pic>
      <p:sp>
        <p:nvSpPr>
          <p:cNvPr id="6" name="TextBox 5">
            <a:extLst>
              <a:ext uri="{FF2B5EF4-FFF2-40B4-BE49-F238E27FC236}">
                <a16:creationId xmlns:a16="http://schemas.microsoft.com/office/drawing/2014/main" id="{F44E327D-74FF-46B5-B616-DB8BBB94C2F7}"/>
              </a:ext>
            </a:extLst>
          </p:cNvPr>
          <p:cNvSpPr txBox="1"/>
          <p:nvPr/>
        </p:nvSpPr>
        <p:spPr>
          <a:xfrm>
            <a:off x="1299667" y="1200424"/>
            <a:ext cx="2100649" cy="523220"/>
          </a:xfrm>
          <a:prstGeom prst="rect">
            <a:avLst/>
          </a:prstGeom>
          <a:noFill/>
        </p:spPr>
        <p:txBody>
          <a:bodyPr wrap="square" rtlCol="0">
            <a:spAutoFit/>
          </a:bodyPr>
          <a:lstStyle/>
          <a:p>
            <a:pPr algn="ctr"/>
            <a:r>
              <a:rPr lang="en-US" sz="2800" b="1" spc="200" dirty="0">
                <a:solidFill>
                  <a:srgbClr val="FF0000"/>
                </a:solidFill>
              </a:rPr>
              <a:t>1960s</a:t>
            </a:r>
          </a:p>
        </p:txBody>
      </p:sp>
    </p:spTree>
    <p:extLst>
      <p:ext uri="{BB962C8B-B14F-4D97-AF65-F5344CB8AC3E}">
        <p14:creationId xmlns:p14="http://schemas.microsoft.com/office/powerpoint/2010/main" val="2065728097"/>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C820A-387B-47BD-AD18-13AB245270C6}"/>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effectLst/>
              </a:rPr>
              <a:t>NEW ATTITUDE</a:t>
            </a:r>
            <a:r>
              <a:rPr lang="en-US" sz="2400" dirty="0">
                <a:effectLst/>
              </a:rPr>
              <a:t> – 1990, The St. James sisters Vicki (</a:t>
            </a:r>
            <a:r>
              <a:rPr lang="en-US" sz="2400" b="1" dirty="0">
                <a:solidFill>
                  <a:srgbClr val="0070C0"/>
                </a:solidFill>
                <a:effectLst/>
              </a:rPr>
              <a:t>Sheryl Lee Ralph</a:t>
            </a:r>
            <a:r>
              <a:rPr lang="en-US" sz="2400" dirty="0">
                <a:effectLst/>
              </a:rPr>
              <a:t>) and Yvonne (</a:t>
            </a:r>
            <a:r>
              <a:rPr lang="en-US" sz="2400" b="1" dirty="0">
                <a:solidFill>
                  <a:srgbClr val="0070C0"/>
                </a:solidFill>
                <a:effectLst/>
              </a:rPr>
              <a:t>Phyllis Yvonne Stickney</a:t>
            </a:r>
            <a:r>
              <a:rPr lang="en-US" sz="2400" dirty="0">
                <a:effectLst/>
              </a:rPr>
              <a:t>) sunk everything they could beg or borrow into their beauty salon, </a:t>
            </a:r>
            <a:r>
              <a:rPr lang="en-US" sz="2400" i="1" dirty="0">
                <a:effectLst/>
              </a:rPr>
              <a:t>New Attitude</a:t>
            </a:r>
            <a:r>
              <a:rPr lang="en-US" sz="2400" dirty="0">
                <a:effectLst/>
              </a:rPr>
              <a:t>, where gossip was the premium feature. </a:t>
            </a:r>
            <a:r>
              <a:rPr lang="en-US" sz="2400" dirty="0" err="1">
                <a:effectLst/>
              </a:rPr>
              <a:t>Lamarr</a:t>
            </a:r>
            <a:r>
              <a:rPr lang="en-US" sz="2400" dirty="0">
                <a:effectLst/>
              </a:rPr>
              <a:t> (</a:t>
            </a:r>
            <a:r>
              <a:rPr lang="en-US" sz="2400" b="1" dirty="0">
                <a:solidFill>
                  <a:srgbClr val="0070C0"/>
                </a:solidFill>
                <a:effectLst/>
              </a:rPr>
              <a:t>Morris Day</a:t>
            </a:r>
            <a:r>
              <a:rPr lang="en-US" sz="2400" dirty="0">
                <a:effectLst/>
              </a:rPr>
              <a:t>) was their colorful top hairdresser and known as the “Prince of Perms.” </a:t>
            </a:r>
            <a:endParaRPr lang="en-US" sz="2400" dirty="0"/>
          </a:p>
        </p:txBody>
      </p:sp>
      <p:pic>
        <p:nvPicPr>
          <p:cNvPr id="4" name="Picture 3" descr="A group of people posing for a photo&#10;&#10;Description automatically generated with medium confidence">
            <a:extLst>
              <a:ext uri="{FF2B5EF4-FFF2-40B4-BE49-F238E27FC236}">
                <a16:creationId xmlns:a16="http://schemas.microsoft.com/office/drawing/2014/main" id="{A2B13180-FAEF-484C-A943-8BA15BB85B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90" r="6740"/>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9F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18A699-39DD-4A08-86C6-870A4D1C8356}"/>
              </a:ext>
            </a:extLst>
          </p:cNvPr>
          <p:cNvSpPr txBox="1"/>
          <p:nvPr/>
        </p:nvSpPr>
        <p:spPr>
          <a:xfrm>
            <a:off x="6874260" y="126861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1656070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5DC2A5C-C55C-4EB6-A739-4F4EFC6D1C9A}"/>
              </a:ext>
            </a:extLst>
          </p:cNvPr>
          <p:cNvSpPr txBox="1"/>
          <p:nvPr/>
        </p:nvSpPr>
        <p:spPr>
          <a:xfrm>
            <a:off x="731525" y="2378137"/>
            <a:ext cx="5305133" cy="382370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TRUE COLORS</a:t>
            </a:r>
            <a:r>
              <a:rPr lang="en-US" sz="2000" dirty="0">
                <a:effectLst/>
              </a:rPr>
              <a:t> – 1990, Ron Freeman (</a:t>
            </a:r>
            <a:r>
              <a:rPr lang="en-US" sz="2000" b="1" dirty="0">
                <a:solidFill>
                  <a:srgbClr val="0070C0"/>
                </a:solidFill>
                <a:effectLst/>
              </a:rPr>
              <a:t>Frankie Faison &amp; </a:t>
            </a:r>
            <a:r>
              <a:rPr lang="en-US" sz="2000" b="1" dirty="0" err="1">
                <a:solidFill>
                  <a:srgbClr val="0070C0"/>
                </a:solidFill>
                <a:effectLst/>
              </a:rPr>
              <a:t>Cleavon</a:t>
            </a:r>
            <a:r>
              <a:rPr lang="en-US" sz="2000" b="1" dirty="0">
                <a:solidFill>
                  <a:srgbClr val="0070C0"/>
                </a:solidFill>
                <a:effectLst/>
              </a:rPr>
              <a:t> Little</a:t>
            </a:r>
            <a:r>
              <a:rPr lang="en-US" sz="2000" dirty="0">
                <a:effectLst/>
              </a:rPr>
              <a:t>) was a widowed Black dentist with two teenage sons, and Ellen (</a:t>
            </a:r>
            <a:r>
              <a:rPr lang="en-US" sz="2000" b="1" dirty="0">
                <a:solidFill>
                  <a:srgbClr val="0070C0"/>
                </a:solidFill>
                <a:effectLst/>
              </a:rPr>
              <a:t>Stephanie </a:t>
            </a:r>
            <a:r>
              <a:rPr lang="en-US" sz="2000" b="1" dirty="0" err="1">
                <a:solidFill>
                  <a:srgbClr val="0070C0"/>
                </a:solidFill>
                <a:effectLst/>
              </a:rPr>
              <a:t>Faracy</a:t>
            </a:r>
            <a:r>
              <a:rPr lang="en-US" sz="2000" dirty="0">
                <a:effectLst/>
              </a:rPr>
              <a:t>) was a divorced White kindergarten teacher with a teenage daughter. The kids were conveniently different, Terry (</a:t>
            </a:r>
            <a:r>
              <a:rPr lang="en-US" sz="2000" b="1" dirty="0">
                <a:solidFill>
                  <a:srgbClr val="0070C0"/>
                </a:solidFill>
                <a:effectLst/>
              </a:rPr>
              <a:t>Claude Brooks</a:t>
            </a:r>
            <a:r>
              <a:rPr lang="en-US" sz="2000" dirty="0">
                <a:effectLst/>
              </a:rPr>
              <a:t>) was an uptight conservative yuppie, and Lester (</a:t>
            </a:r>
            <a:r>
              <a:rPr lang="en-US" sz="2000" b="1" dirty="0">
                <a:solidFill>
                  <a:srgbClr val="0070C0"/>
                </a:solidFill>
                <a:effectLst/>
              </a:rPr>
              <a:t>Adam Jeffries</a:t>
            </a:r>
            <a:r>
              <a:rPr lang="en-US" sz="2000" dirty="0">
                <a:effectLst/>
              </a:rPr>
              <a:t>) was a jive talking free spirit, while Katie (</a:t>
            </a:r>
            <a:r>
              <a:rPr lang="en-US" sz="2000" b="1" dirty="0">
                <a:solidFill>
                  <a:srgbClr val="0070C0"/>
                </a:solidFill>
                <a:effectLst/>
              </a:rPr>
              <a:t>Brigid Walsh</a:t>
            </a:r>
            <a:r>
              <a:rPr lang="en-US" sz="2000" dirty="0">
                <a:effectLst/>
              </a:rPr>
              <a:t>) was a socially conscious environmental activist.</a:t>
            </a:r>
            <a:endParaRPr lang="en-US" sz="20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246216C3-C249-48F9-AD46-21BC6904A0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863"/>
          <a:stretch/>
        </p:blipFill>
        <p:spPr bwMode="auto">
          <a:xfrm>
            <a:off x="6930493" y="982109"/>
            <a:ext cx="4223252" cy="4954066"/>
          </a:xfrm>
          <a:prstGeom prst="rect">
            <a:avLst/>
          </a:prstGeom>
          <a:extLst>
            <a:ext uri="{53640926-AAD7-44D8-BBD7-CCE9431645EC}">
              <a14:shadowObscured xmlns:a14="http://schemas.microsoft.com/office/drawing/2010/main"/>
            </a:ext>
          </a:extLst>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82E4B8-DD41-40F6-88FB-0B67B4D1EF2F}"/>
              </a:ext>
            </a:extLst>
          </p:cNvPr>
          <p:cNvSpPr txBox="1"/>
          <p:nvPr/>
        </p:nvSpPr>
        <p:spPr>
          <a:xfrm>
            <a:off x="2471811" y="111033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99981799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09B0C4C-E675-42ED-905B-5EBEA32FF5BA}"/>
              </a:ext>
            </a:extLst>
          </p:cNvPr>
          <p:cNvSpPr txBox="1"/>
          <p:nvPr/>
        </p:nvSpPr>
        <p:spPr>
          <a:xfrm>
            <a:off x="5894962" y="1859028"/>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FRESH PRINCE OF BEL AIR</a:t>
            </a:r>
            <a:r>
              <a:rPr lang="en-US" sz="2000" dirty="0">
                <a:effectLst/>
              </a:rPr>
              <a:t> – 1990, A Black rapper (</a:t>
            </a:r>
            <a:r>
              <a:rPr lang="en-US" sz="2000" b="1" dirty="0">
                <a:solidFill>
                  <a:srgbClr val="0070C0"/>
                </a:solidFill>
                <a:effectLst/>
              </a:rPr>
              <a:t>Will Smith</a:t>
            </a:r>
            <a:r>
              <a:rPr lang="en-US" sz="2000" dirty="0">
                <a:effectLst/>
              </a:rPr>
              <a:t>) from the West Philly ‘hood found himself living with wealthy relatives in Bel Air, California. Uncle Phil (</a:t>
            </a:r>
            <a:r>
              <a:rPr lang="en-US" sz="2000" b="1" dirty="0">
                <a:solidFill>
                  <a:srgbClr val="0070C0"/>
                </a:solidFill>
                <a:effectLst/>
              </a:rPr>
              <a:t>James Avery</a:t>
            </a:r>
            <a:r>
              <a:rPr lang="en-US" sz="2000" dirty="0">
                <a:effectLst/>
              </a:rPr>
              <a:t>) stars as the pompous attorney, and Aunt Vivian (</a:t>
            </a:r>
            <a:r>
              <a:rPr lang="en-US" sz="2000" b="1" dirty="0">
                <a:solidFill>
                  <a:srgbClr val="0070C0"/>
                </a:solidFill>
                <a:effectLst/>
              </a:rPr>
              <a:t>Janet Hubert-Whitten </a:t>
            </a:r>
            <a:r>
              <a:rPr lang="en-US" sz="2000" dirty="0">
                <a:effectLst/>
              </a:rPr>
              <a:t>&amp;</a:t>
            </a:r>
            <a:r>
              <a:rPr lang="en-US" sz="2000" b="1" dirty="0">
                <a:solidFill>
                  <a:srgbClr val="0070C0"/>
                </a:solidFill>
                <a:effectLst/>
              </a:rPr>
              <a:t> Daphne Maxwell Reid</a:t>
            </a:r>
            <a:r>
              <a:rPr lang="en-US" sz="2000" dirty="0">
                <a:effectLst/>
              </a:rPr>
              <a:t>) is the peace maker. They live in an ornate mansion with bright-eyed butler Geoffrey (</a:t>
            </a:r>
            <a:r>
              <a:rPr lang="en-US" sz="2000" b="1" dirty="0">
                <a:solidFill>
                  <a:srgbClr val="0070C0"/>
                </a:solidFill>
                <a:effectLst/>
              </a:rPr>
              <a:t>Joseph Marcell</a:t>
            </a:r>
            <a:r>
              <a:rPr lang="en-US" sz="2000" dirty="0">
                <a:effectLst/>
              </a:rPr>
              <a:t>), a preppy, clueless son Carlton (</a:t>
            </a:r>
            <a:r>
              <a:rPr lang="en-US" sz="2000" b="1" dirty="0">
                <a:solidFill>
                  <a:srgbClr val="0070C0"/>
                </a:solidFill>
                <a:effectLst/>
              </a:rPr>
              <a:t>Alfonso Ribeiro</a:t>
            </a:r>
            <a:r>
              <a:rPr lang="en-US" sz="2000" dirty="0">
                <a:effectLst/>
              </a:rPr>
              <a:t>), a spoil-brat teenage daughter Hilary (</a:t>
            </a:r>
            <a:r>
              <a:rPr lang="en-US" sz="2000" b="1" dirty="0">
                <a:solidFill>
                  <a:srgbClr val="0070C0"/>
                </a:solidFill>
                <a:effectLst/>
              </a:rPr>
              <a:t>Karyn Parsons</a:t>
            </a:r>
            <a:r>
              <a:rPr lang="en-US" sz="2000" dirty="0">
                <a:effectLst/>
              </a:rPr>
              <a:t>) and the lovable little Ashley (</a:t>
            </a:r>
            <a:r>
              <a:rPr lang="en-US" sz="2000" b="1" dirty="0">
                <a:solidFill>
                  <a:srgbClr val="0070C0"/>
                </a:solidFill>
                <a:effectLst/>
              </a:rPr>
              <a:t>Tatyana M. Ali</a:t>
            </a:r>
            <a:r>
              <a:rPr lang="en-US" sz="2000" dirty="0">
                <a:effectLst/>
              </a:rPr>
              <a:t>).</a:t>
            </a:r>
            <a:endParaRPr lang="en-US" sz="2000" dirty="0"/>
          </a:p>
        </p:txBody>
      </p:sp>
      <p:sp>
        <p:nvSpPr>
          <p:cNvPr id="7" name="TextBox 6">
            <a:extLst>
              <a:ext uri="{FF2B5EF4-FFF2-40B4-BE49-F238E27FC236}">
                <a16:creationId xmlns:a16="http://schemas.microsoft.com/office/drawing/2014/main" id="{C14F6160-7601-48B2-B012-F6D85C5ECD60}"/>
              </a:ext>
            </a:extLst>
          </p:cNvPr>
          <p:cNvSpPr txBox="1"/>
          <p:nvPr/>
        </p:nvSpPr>
        <p:spPr>
          <a:xfrm>
            <a:off x="7294390" y="1291000"/>
            <a:ext cx="2100649" cy="523220"/>
          </a:xfrm>
          <a:prstGeom prst="rect">
            <a:avLst/>
          </a:prstGeom>
          <a:noFill/>
        </p:spPr>
        <p:txBody>
          <a:bodyPr wrap="square" rtlCol="0">
            <a:spAutoFit/>
          </a:bodyPr>
          <a:lstStyle/>
          <a:p>
            <a:pPr algn="ctr"/>
            <a:r>
              <a:rPr lang="en-US" sz="2800" b="1" spc="200" dirty="0">
                <a:solidFill>
                  <a:srgbClr val="FF0000"/>
                </a:solidFill>
              </a:rPr>
              <a:t>1990s</a:t>
            </a:r>
          </a:p>
        </p:txBody>
      </p:sp>
      <p:pic>
        <p:nvPicPr>
          <p:cNvPr id="5" name="Picture 4" descr="A group of people posing for a photo&#10;&#10;Description automatically generated">
            <a:extLst>
              <a:ext uri="{FF2B5EF4-FFF2-40B4-BE49-F238E27FC236}">
                <a16:creationId xmlns:a16="http://schemas.microsoft.com/office/drawing/2014/main" id="{DA228C85-0382-47CF-95C6-9B40BE789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79" y="292566"/>
            <a:ext cx="4181912" cy="6272867"/>
          </a:xfrm>
          <a:prstGeom prst="rect">
            <a:avLst/>
          </a:prstGeom>
        </p:spPr>
      </p:pic>
    </p:spTree>
    <p:extLst>
      <p:ext uri="{BB962C8B-B14F-4D97-AF65-F5344CB8AC3E}">
        <p14:creationId xmlns:p14="http://schemas.microsoft.com/office/powerpoint/2010/main" val="517021381"/>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469548-88DB-4257-9954-D0F549D7C422}"/>
              </a:ext>
            </a:extLst>
          </p:cNvPr>
          <p:cNvSpPr txBox="1"/>
          <p:nvPr/>
        </p:nvSpPr>
        <p:spPr>
          <a:xfrm>
            <a:off x="587988" y="2274652"/>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YOU TAKE THE KIDS</a:t>
            </a:r>
            <a:r>
              <a:rPr lang="en-US" sz="2000" dirty="0">
                <a:effectLst/>
              </a:rPr>
              <a:t> – 1990, A short-lived comedy about a blue-collar family in Pittsburgh’s inner city. Michael (</a:t>
            </a:r>
            <a:r>
              <a:rPr lang="en-US" sz="2000" b="1" dirty="0">
                <a:solidFill>
                  <a:srgbClr val="0070C0"/>
                </a:solidFill>
                <a:effectLst/>
              </a:rPr>
              <a:t>Roger E. Mosley</a:t>
            </a:r>
            <a:r>
              <a:rPr lang="en-US" sz="2000" dirty="0">
                <a:effectLst/>
              </a:rPr>
              <a:t>) makes a modest living as a school-bus driver. His wife Nell (</a:t>
            </a:r>
            <a:r>
              <a:rPr lang="en-US" sz="2000" b="1" dirty="0">
                <a:solidFill>
                  <a:srgbClr val="0070C0"/>
                </a:solidFill>
                <a:effectLst/>
              </a:rPr>
              <a:t>Nell Carter</a:t>
            </a:r>
            <a:r>
              <a:rPr lang="en-US" sz="2000" dirty="0">
                <a:effectLst/>
              </a:rPr>
              <a:t>) of 17 years is opinionated but always loving, taught piano lessons at home for extra income. They raised four children. Nell’s loudmouthed mother Helen (</a:t>
            </a:r>
            <a:r>
              <a:rPr lang="en-US" sz="2000" b="1" dirty="0">
                <a:solidFill>
                  <a:srgbClr val="0070C0"/>
                </a:solidFill>
                <a:effectLst/>
              </a:rPr>
              <a:t>Leila Danette</a:t>
            </a:r>
            <a:r>
              <a:rPr lang="en-US" sz="2000" dirty="0">
                <a:effectLst/>
              </a:rPr>
              <a:t>) chastised her for not marrying better and was not shy about saying it in front of poor Michael.</a:t>
            </a:r>
            <a:endParaRPr lang="en-US" sz="2000" dirty="0"/>
          </a:p>
        </p:txBody>
      </p:sp>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the camera&#10;&#10;Description automatically generated">
            <a:extLst>
              <a:ext uri="{FF2B5EF4-FFF2-40B4-BE49-F238E27FC236}">
                <a16:creationId xmlns:a16="http://schemas.microsoft.com/office/drawing/2014/main" id="{686EF6F0-EB90-4503-9522-4E2909DC6D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2572" r="3777" b="6618"/>
          <a:stretch/>
        </p:blipFill>
        <p:spPr bwMode="auto">
          <a:xfrm>
            <a:off x="7471317" y="671177"/>
            <a:ext cx="4132695" cy="5274778"/>
          </a:xfrm>
          <a:prstGeom prst="rect">
            <a:avLst/>
          </a:prstGeom>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F0F281-4853-42ED-9B54-46BD30D1A6FE}"/>
              </a:ext>
            </a:extLst>
          </p:cNvPr>
          <p:cNvSpPr txBox="1"/>
          <p:nvPr/>
        </p:nvSpPr>
        <p:spPr>
          <a:xfrm>
            <a:off x="2339330" y="1426870"/>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837047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wall, posing, group&#10;&#10;Description automatically generated">
            <a:extLst>
              <a:ext uri="{FF2B5EF4-FFF2-40B4-BE49-F238E27FC236}">
                <a16:creationId xmlns:a16="http://schemas.microsoft.com/office/drawing/2014/main" id="{1D3961F5-1474-475A-BC47-E63F2058E6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53"/>
          <a:stretch/>
        </p:blipFill>
        <p:spPr>
          <a:xfrm>
            <a:off x="535110" y="627954"/>
            <a:ext cx="4235516" cy="5353373"/>
          </a:xfrm>
          <a:prstGeom prst="rect">
            <a:avLst/>
          </a:prstGeom>
        </p:spPr>
      </p:pic>
      <p:sp>
        <p:nvSpPr>
          <p:cNvPr id="3" name="TextBox 2">
            <a:extLst>
              <a:ext uri="{FF2B5EF4-FFF2-40B4-BE49-F238E27FC236}">
                <a16:creationId xmlns:a16="http://schemas.microsoft.com/office/drawing/2014/main" id="{860F2130-8425-490A-8ADB-8FEC7894669B}"/>
              </a:ext>
            </a:extLst>
          </p:cNvPr>
          <p:cNvSpPr txBox="1"/>
          <p:nvPr/>
        </p:nvSpPr>
        <p:spPr>
          <a:xfrm>
            <a:off x="5766262" y="2620641"/>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THE ROYAL FAMILY</a:t>
            </a:r>
            <a:r>
              <a:rPr lang="en-US" sz="2000" dirty="0">
                <a:effectLst/>
              </a:rPr>
              <a:t> – 1991, </a:t>
            </a:r>
            <a:r>
              <a:rPr lang="en-US" sz="2000" b="1" dirty="0">
                <a:solidFill>
                  <a:srgbClr val="0070C0"/>
                </a:solidFill>
                <a:effectLst/>
              </a:rPr>
              <a:t>Redd Foxx </a:t>
            </a:r>
            <a:r>
              <a:rPr lang="en-US" sz="2000" dirty="0">
                <a:effectLst/>
              </a:rPr>
              <a:t>returns to TV to star as Al Royal, a cranky Atlanta mailman looking forward to retirement with his loving, if somewhat contentious wife Victoria (</a:t>
            </a:r>
            <a:r>
              <a:rPr lang="en-US" sz="2000" b="1" dirty="0">
                <a:solidFill>
                  <a:srgbClr val="0070C0"/>
                </a:solidFill>
                <a:effectLst/>
              </a:rPr>
              <a:t>Della Reese</a:t>
            </a:r>
            <a:r>
              <a:rPr lang="en-US" sz="2000" dirty="0">
                <a:effectLst/>
              </a:rPr>
              <a:t>). The show revolves around the return of his divorced daughter Elizabeth (</a:t>
            </a:r>
            <a:r>
              <a:rPr lang="en-US" sz="2000" b="1" dirty="0">
                <a:solidFill>
                  <a:srgbClr val="0070C0"/>
                </a:solidFill>
                <a:effectLst/>
              </a:rPr>
              <a:t>Mariann </a:t>
            </a:r>
            <a:r>
              <a:rPr lang="en-US" sz="2000" b="1" dirty="0" err="1">
                <a:solidFill>
                  <a:srgbClr val="0070C0"/>
                </a:solidFill>
                <a:effectLst/>
              </a:rPr>
              <a:t>Aaida</a:t>
            </a:r>
            <a:r>
              <a:rPr lang="en-US" sz="2000" dirty="0">
                <a:effectLst/>
              </a:rPr>
              <a:t>), who wants to go to medical school, bringing along two teen-agers and a preschooler. The series was produced by comedian Eddie Murphy.</a:t>
            </a:r>
            <a:endParaRPr lang="en-US" sz="2000" dirty="0"/>
          </a:p>
        </p:txBody>
      </p:sp>
      <p:sp>
        <p:nvSpPr>
          <p:cNvPr id="10" name="TextBox 9">
            <a:extLst>
              <a:ext uri="{FF2B5EF4-FFF2-40B4-BE49-F238E27FC236}">
                <a16:creationId xmlns:a16="http://schemas.microsoft.com/office/drawing/2014/main" id="{85EC5594-6D00-4365-B88F-FE8481FBB0A0}"/>
              </a:ext>
            </a:extLst>
          </p:cNvPr>
          <p:cNvSpPr txBox="1"/>
          <p:nvPr/>
        </p:nvSpPr>
        <p:spPr>
          <a:xfrm>
            <a:off x="7215449" y="1365572"/>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73260732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E99E05-91DC-40EA-BC94-40D23B17A53A}"/>
              </a:ext>
            </a:extLst>
          </p:cNvPr>
          <p:cNvSpPr txBox="1"/>
          <p:nvPr/>
        </p:nvSpPr>
        <p:spPr>
          <a:xfrm>
            <a:off x="598665" y="1975301"/>
            <a:ext cx="6002110" cy="37290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cap="all" dirty="0">
                <a:effectLst/>
              </a:rPr>
              <a:t>ROC </a:t>
            </a:r>
            <a:r>
              <a:rPr lang="en-US" sz="1900" dirty="0">
                <a:effectLst/>
              </a:rPr>
              <a:t>– 1991, Roc Emerson (</a:t>
            </a:r>
            <a:r>
              <a:rPr lang="en-US" sz="1900" b="1" dirty="0">
                <a:solidFill>
                  <a:srgbClr val="0070C0"/>
                </a:solidFill>
                <a:effectLst/>
              </a:rPr>
              <a:t>Charles Dutton</a:t>
            </a:r>
            <a:r>
              <a:rPr lang="en-US" sz="1900" dirty="0">
                <a:effectLst/>
              </a:rPr>
              <a:t>) is a hard-working garbage man in Baltimore. Roc has a big heart and good instincts but at times struggles to handle family conflict.  The steady force is his wife Eleanor (</a:t>
            </a:r>
            <a:r>
              <a:rPr lang="en-US" sz="1900" b="1" dirty="0">
                <a:solidFill>
                  <a:srgbClr val="0070C0"/>
                </a:solidFill>
                <a:effectLst/>
              </a:rPr>
              <a:t>Ella Joyce</a:t>
            </a:r>
            <a:r>
              <a:rPr lang="en-US" sz="1900" dirty="0">
                <a:effectLst/>
              </a:rPr>
              <a:t>) a nightshift nurse. Also in the household are Roc’s freeloading, gambling, womanizer, wannabe trumpet playing brother Joey (</a:t>
            </a:r>
            <a:r>
              <a:rPr lang="en-US" sz="1900" b="1" dirty="0">
                <a:solidFill>
                  <a:srgbClr val="0070C0"/>
                </a:solidFill>
                <a:effectLst/>
              </a:rPr>
              <a:t>Rocky Carroll</a:t>
            </a:r>
            <a:r>
              <a:rPr lang="en-US" sz="1900" dirty="0">
                <a:effectLst/>
              </a:rPr>
              <a:t>) and his father Andrew (</a:t>
            </a:r>
            <a:r>
              <a:rPr lang="en-US" sz="1900" b="1" dirty="0">
                <a:solidFill>
                  <a:srgbClr val="0070C0"/>
                </a:solidFill>
                <a:effectLst/>
              </a:rPr>
              <a:t>Carl Gordon</a:t>
            </a:r>
            <a:r>
              <a:rPr lang="en-US" sz="1900" dirty="0">
                <a:effectLst/>
              </a:rPr>
              <a:t>), a retired Pullman Porter. The series adopted a more dramatic tone, with several installments featuring social commentaries on gang activities, violence among youths, the consequences of drug use on childbirth, and the plight of African-Americans in the United States. The show was one of few shows that aired live.</a:t>
            </a:r>
            <a:endParaRPr lang="en-US" sz="1900" dirty="0"/>
          </a:p>
        </p:txBody>
      </p:sp>
      <p:pic>
        <p:nvPicPr>
          <p:cNvPr id="4" name="Picture 3" descr="A group of people posing for a photo&#10;&#10;Description automatically generated">
            <a:extLst>
              <a:ext uri="{FF2B5EF4-FFF2-40B4-BE49-F238E27FC236}">
                <a16:creationId xmlns:a16="http://schemas.microsoft.com/office/drawing/2014/main" id="{D7DC46F0-6FF9-441C-8D48-1E8E13E9E8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38" r="1097"/>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824D8D46-72A9-4A8D-A525-27C0A5F71134}"/>
              </a:ext>
            </a:extLst>
          </p:cNvPr>
          <p:cNvSpPr txBox="1"/>
          <p:nvPr/>
        </p:nvSpPr>
        <p:spPr>
          <a:xfrm>
            <a:off x="2401114" y="118286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419489105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6AFD8-E893-4AAD-875E-3F96FC48B8BF}"/>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HANGIN’ WITH MR. COOPER</a:t>
            </a:r>
            <a:r>
              <a:rPr lang="en-US" sz="2000" dirty="0">
                <a:effectLst/>
              </a:rPr>
              <a:t> – 1992, Mark Cooper (</a:t>
            </a:r>
            <a:r>
              <a:rPr lang="en-US" sz="2000" b="1" dirty="0">
                <a:solidFill>
                  <a:srgbClr val="0070C0"/>
                </a:solidFill>
                <a:effectLst/>
              </a:rPr>
              <a:t>Mark Curry</a:t>
            </a:r>
            <a:r>
              <a:rPr lang="en-US" sz="2000" dirty="0">
                <a:effectLst/>
              </a:rPr>
              <a:t>) is a tall, handsome former NBA player, and now high school coach in Oakland, CA, shares this condo with two beautiful women; Robin (</a:t>
            </a:r>
            <a:r>
              <a:rPr lang="en-US" sz="2000" b="1" dirty="0">
                <a:solidFill>
                  <a:srgbClr val="0070C0"/>
                </a:solidFill>
                <a:effectLst/>
              </a:rPr>
              <a:t>Dawnn Lewis</a:t>
            </a:r>
            <a:r>
              <a:rPr lang="en-US" sz="2000" dirty="0">
                <a:effectLst/>
              </a:rPr>
              <a:t>) a music teacher and Vanessa (</a:t>
            </a:r>
            <a:r>
              <a:rPr lang="en-US" sz="2000" b="1" dirty="0">
                <a:solidFill>
                  <a:srgbClr val="0070C0"/>
                </a:solidFill>
                <a:effectLst/>
              </a:rPr>
              <a:t>Holly Robinson</a:t>
            </a:r>
            <a:r>
              <a:rPr lang="en-US" sz="2000" dirty="0">
                <a:effectLst/>
              </a:rPr>
              <a:t>) who worked for a brokerage firm. Robin is later replaced by Cousin Geneva (</a:t>
            </a:r>
            <a:r>
              <a:rPr lang="en-US" sz="2000" b="1" dirty="0">
                <a:solidFill>
                  <a:srgbClr val="0070C0"/>
                </a:solidFill>
                <a:effectLst/>
              </a:rPr>
              <a:t>Saundra Quarterman</a:t>
            </a:r>
            <a:r>
              <a:rPr lang="en-US" sz="2000" dirty="0">
                <a:effectLst/>
              </a:rPr>
              <a:t>) and her seven-year-old daughter Nicole (</a:t>
            </a:r>
            <a:r>
              <a:rPr lang="en-US" sz="2000" b="1" dirty="0">
                <a:solidFill>
                  <a:srgbClr val="0070C0"/>
                </a:solidFill>
                <a:effectLst/>
              </a:rPr>
              <a:t>Raven-Symone</a:t>
            </a:r>
            <a:r>
              <a:rPr lang="en-US" sz="2000" dirty="0">
                <a:effectLst/>
              </a:rPr>
              <a:t>). Geneva later became principal at Mark’s high school, making her Mark’s boss and his tenant.</a:t>
            </a:r>
            <a:endParaRPr lang="en-US" sz="2000" dirty="0"/>
          </a:p>
        </p:txBody>
      </p:sp>
      <p:pic>
        <p:nvPicPr>
          <p:cNvPr id="4" name="Picture 3" descr="A group of people posing for the camera&#10;&#10;Description automatically generated">
            <a:extLst>
              <a:ext uri="{FF2B5EF4-FFF2-40B4-BE49-F238E27FC236}">
                <a16:creationId xmlns:a16="http://schemas.microsoft.com/office/drawing/2014/main" id="{B0FFE21B-3A19-4CB5-8923-EF3C5FAE9B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75" r="290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6D5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78D273-7986-419F-9A4C-9D4AFF912889}"/>
              </a:ext>
            </a:extLst>
          </p:cNvPr>
          <p:cNvSpPr txBox="1"/>
          <p:nvPr/>
        </p:nvSpPr>
        <p:spPr>
          <a:xfrm>
            <a:off x="6713622" y="126861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511908829"/>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lying on the ground&#10;&#10;Description automatically generated with low confidence">
            <a:extLst>
              <a:ext uri="{FF2B5EF4-FFF2-40B4-BE49-F238E27FC236}">
                <a16:creationId xmlns:a16="http://schemas.microsoft.com/office/drawing/2014/main" id="{9F4B2A8F-70B9-4963-95F9-9252071DCB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43" r="2" b="3898"/>
          <a:stretch/>
        </p:blipFill>
        <p:spPr>
          <a:xfrm>
            <a:off x="535110" y="627954"/>
            <a:ext cx="4235516" cy="5353373"/>
          </a:xfrm>
          <a:prstGeom prst="rect">
            <a:avLst/>
          </a:prstGeom>
        </p:spPr>
      </p:pic>
      <p:sp>
        <p:nvSpPr>
          <p:cNvPr id="3" name="TextBox 2">
            <a:extLst>
              <a:ext uri="{FF2B5EF4-FFF2-40B4-BE49-F238E27FC236}">
                <a16:creationId xmlns:a16="http://schemas.microsoft.com/office/drawing/2014/main" id="{3F93640D-D9A0-46B2-9714-1BF55A39436F}"/>
              </a:ext>
            </a:extLst>
          </p:cNvPr>
          <p:cNvSpPr txBox="1"/>
          <p:nvPr/>
        </p:nvSpPr>
        <p:spPr>
          <a:xfrm>
            <a:off x="5766262" y="2620641"/>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HERE AND NOW</a:t>
            </a:r>
            <a:r>
              <a:rPr lang="en-US" sz="2000" dirty="0">
                <a:effectLst/>
              </a:rPr>
              <a:t> – 1992, A. J. (</a:t>
            </a:r>
            <a:r>
              <a:rPr lang="en-US" sz="2000" b="1" dirty="0">
                <a:solidFill>
                  <a:srgbClr val="0070C0"/>
                </a:solidFill>
                <a:effectLst/>
              </a:rPr>
              <a:t>Malcolm-Jamal Warner</a:t>
            </a:r>
            <a:r>
              <a:rPr lang="en-US" sz="2000" dirty="0">
                <a:effectLst/>
              </a:rPr>
              <a:t>) is a psychology graduate who volunteered to work at the Upper Manhattan Youth Center, a hotbed of at-risk kids.  The series strived to reflect the black culture, overusing words like “</a:t>
            </a:r>
            <a:r>
              <a:rPr lang="en-US" sz="2000" dirty="0" err="1">
                <a:effectLst/>
              </a:rPr>
              <a:t>yo</a:t>
            </a:r>
            <a:r>
              <a:rPr lang="en-US" sz="2000" dirty="0">
                <a:effectLst/>
              </a:rPr>
              <a:t>” and “hey, man” caused concerns whether the sitcom was drama or comedy with a moral story.</a:t>
            </a:r>
            <a:endParaRPr lang="en-US" sz="2000" dirty="0"/>
          </a:p>
        </p:txBody>
      </p:sp>
      <p:sp>
        <p:nvSpPr>
          <p:cNvPr id="9" name="TextBox 8">
            <a:extLst>
              <a:ext uri="{FF2B5EF4-FFF2-40B4-BE49-F238E27FC236}">
                <a16:creationId xmlns:a16="http://schemas.microsoft.com/office/drawing/2014/main" id="{626EBE44-DB06-49D1-AAE0-CCB7519C4661}"/>
              </a:ext>
            </a:extLst>
          </p:cNvPr>
          <p:cNvSpPr txBox="1"/>
          <p:nvPr/>
        </p:nvSpPr>
        <p:spPr>
          <a:xfrm>
            <a:off x="7215449" y="1513554"/>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89746894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ED86EE-1340-4189-8554-DFFFB390379E}"/>
              </a:ext>
            </a:extLst>
          </p:cNvPr>
          <p:cNvSpPr txBox="1"/>
          <p:nvPr/>
        </p:nvSpPr>
        <p:spPr>
          <a:xfrm>
            <a:off x="729049" y="2466202"/>
            <a:ext cx="6072671" cy="35762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MARTIN</a:t>
            </a:r>
            <a:r>
              <a:rPr lang="en-US" sz="2000" dirty="0">
                <a:effectLst/>
              </a:rPr>
              <a:t> – 1992, Martin Payne (</a:t>
            </a:r>
            <a:r>
              <a:rPr lang="en-US" sz="2000" b="1" dirty="0">
                <a:solidFill>
                  <a:srgbClr val="0070C0"/>
                </a:solidFill>
                <a:effectLst/>
              </a:rPr>
              <a:t>Martin Lawrence</a:t>
            </a:r>
            <a:r>
              <a:rPr lang="en-US" sz="2000" dirty="0">
                <a:effectLst/>
              </a:rPr>
              <a:t>) was a sexist, wisecracking talk show host on Detroit’s WZUP radio station. His girlfriend Gina (</a:t>
            </a:r>
            <a:r>
              <a:rPr lang="en-US" sz="2000" b="1" dirty="0">
                <a:solidFill>
                  <a:srgbClr val="0070C0"/>
                </a:solidFill>
                <a:effectLst/>
              </a:rPr>
              <a:t>Tisha Campbell</a:t>
            </a:r>
            <a:r>
              <a:rPr lang="en-US" sz="2000" dirty="0">
                <a:effectLst/>
              </a:rPr>
              <a:t>) was a marketing executive. Gina’s sarcastic secretary Pam was played by </a:t>
            </a:r>
            <a:r>
              <a:rPr lang="en-US" sz="2000" b="1" dirty="0">
                <a:solidFill>
                  <a:srgbClr val="0070C0"/>
                </a:solidFill>
                <a:effectLst/>
              </a:rPr>
              <a:t>Tichina Arnold </a:t>
            </a:r>
            <a:r>
              <a:rPr lang="en-US" sz="2000" dirty="0">
                <a:effectLst/>
              </a:rPr>
              <a:t>who had a symbiotic relationship with Martin. Character </a:t>
            </a:r>
            <a:r>
              <a:rPr lang="en-US" sz="2000" dirty="0" err="1">
                <a:effectLst/>
              </a:rPr>
              <a:t>Sheneneh</a:t>
            </a:r>
            <a:r>
              <a:rPr lang="en-US" sz="2000" dirty="0">
                <a:effectLst/>
              </a:rPr>
              <a:t> Jenkins, a flashy, loudmouthed bimbo with an attitude, was Martin’s alter ego. The crazy hat wearing Cole (</a:t>
            </a:r>
            <a:r>
              <a:rPr lang="en-US" sz="2000" b="1" dirty="0">
                <a:solidFill>
                  <a:srgbClr val="0070C0"/>
                </a:solidFill>
                <a:effectLst/>
              </a:rPr>
              <a:t>Carl Anthony Payne</a:t>
            </a:r>
            <a:r>
              <a:rPr lang="en-US" sz="2000" dirty="0">
                <a:effectLst/>
              </a:rPr>
              <a:t>) and the debonair and sharp dresser Tommy (</a:t>
            </a:r>
            <a:r>
              <a:rPr lang="en-US" sz="2000" b="1" dirty="0">
                <a:solidFill>
                  <a:srgbClr val="0070C0"/>
                </a:solidFill>
                <a:effectLst/>
              </a:rPr>
              <a:t>Thomas Mikal Ford</a:t>
            </a:r>
            <a:r>
              <a:rPr lang="en-US" sz="2000" dirty="0">
                <a:effectLst/>
              </a:rPr>
              <a:t>) provided endless comedy relief.</a:t>
            </a:r>
            <a:endParaRPr lang="en-US" sz="2000" dirty="0"/>
          </a:p>
        </p:txBody>
      </p:sp>
      <p:pic>
        <p:nvPicPr>
          <p:cNvPr id="4" name="Picture 3" descr="A group of people posing for a photo&#10;&#10;Description automatically generated">
            <a:extLst>
              <a:ext uri="{FF2B5EF4-FFF2-40B4-BE49-F238E27FC236}">
                <a16:creationId xmlns:a16="http://schemas.microsoft.com/office/drawing/2014/main" id="{AF074A56-B5D6-471B-957D-7E0AF36CCE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35"/>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65AF1F01-6EBC-4D03-9768-0FA4BFD5FEFB}"/>
              </a:ext>
            </a:extLst>
          </p:cNvPr>
          <p:cNvSpPr txBox="1"/>
          <p:nvPr/>
        </p:nvSpPr>
        <p:spPr>
          <a:xfrm>
            <a:off x="2549395" y="151385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404276721"/>
      </p:ext>
    </p:extLst>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0AE8F8A7-C973-4A4C-8C46-FC8DF8C91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949"/>
          <a:stretch/>
        </p:blipFill>
        <p:spPr>
          <a:xfrm>
            <a:off x="535110" y="627954"/>
            <a:ext cx="4235516" cy="5353373"/>
          </a:xfrm>
          <a:prstGeom prst="rect">
            <a:avLst/>
          </a:prstGeom>
        </p:spPr>
      </p:pic>
      <p:sp>
        <p:nvSpPr>
          <p:cNvPr id="3" name="TextBox 2">
            <a:extLst>
              <a:ext uri="{FF2B5EF4-FFF2-40B4-BE49-F238E27FC236}">
                <a16:creationId xmlns:a16="http://schemas.microsoft.com/office/drawing/2014/main" id="{F123B745-6759-4A45-924B-8484A5E429EA}"/>
              </a:ext>
            </a:extLst>
          </p:cNvPr>
          <p:cNvSpPr txBox="1"/>
          <p:nvPr/>
        </p:nvSpPr>
        <p:spPr>
          <a:xfrm>
            <a:off x="5766262" y="2620641"/>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OUT ALL NIGHT</a:t>
            </a:r>
            <a:r>
              <a:rPr lang="en-US" sz="2000" dirty="0">
                <a:effectLst/>
              </a:rPr>
              <a:t> – 1992, Grammy winner </a:t>
            </a:r>
            <a:r>
              <a:rPr lang="en-US" sz="2000" b="1" dirty="0">
                <a:solidFill>
                  <a:srgbClr val="0070C0"/>
                </a:solidFill>
                <a:effectLst/>
              </a:rPr>
              <a:t>Patti LaBelle</a:t>
            </a:r>
            <a:r>
              <a:rPr lang="en-US" sz="2000" dirty="0">
                <a:effectLst/>
              </a:rPr>
              <a:t> starred as a former singing star and owner of the high-tech LA nightclub called Club Chelsea, was the hippest, trendiest spot around with flashing lights, high-energy dancers with a big-time video wall. Vidal (</a:t>
            </a:r>
            <a:r>
              <a:rPr lang="en-US" sz="2000" b="1" dirty="0">
                <a:solidFill>
                  <a:srgbClr val="0070C0"/>
                </a:solidFill>
                <a:effectLst/>
              </a:rPr>
              <a:t>Duane Martin</a:t>
            </a:r>
            <a:r>
              <a:rPr lang="en-US" sz="2000" dirty="0">
                <a:effectLst/>
              </a:rPr>
              <a:t>) was in constant pursuit of Chelsea’s daughter (</a:t>
            </a:r>
            <a:r>
              <a:rPr lang="en-US" sz="2000" b="1" dirty="0">
                <a:solidFill>
                  <a:srgbClr val="0070C0"/>
                </a:solidFill>
                <a:effectLst/>
              </a:rPr>
              <a:t>Vivica A. Fox</a:t>
            </a:r>
            <a:r>
              <a:rPr lang="en-US" sz="2000" dirty="0">
                <a:effectLst/>
              </a:rPr>
              <a:t>) who was a fashion stylist. Promising entrepreneur Jeff (</a:t>
            </a:r>
            <a:r>
              <a:rPr lang="en-US" sz="2000" b="1" dirty="0">
                <a:solidFill>
                  <a:srgbClr val="0070C0"/>
                </a:solidFill>
                <a:effectLst/>
              </a:rPr>
              <a:t>Morris Chestnut</a:t>
            </a:r>
            <a:r>
              <a:rPr lang="en-US" sz="2000" dirty="0">
                <a:effectLst/>
              </a:rPr>
              <a:t>) was the manager-trainee. Dance routines and songs by popular groups encourage viewership.</a:t>
            </a:r>
            <a:endParaRPr lang="en-US" sz="2000" dirty="0"/>
          </a:p>
        </p:txBody>
      </p:sp>
      <p:sp>
        <p:nvSpPr>
          <p:cNvPr id="10" name="TextBox 9">
            <a:extLst>
              <a:ext uri="{FF2B5EF4-FFF2-40B4-BE49-F238E27FC236}">
                <a16:creationId xmlns:a16="http://schemas.microsoft.com/office/drawing/2014/main" id="{D88AD827-7239-49CB-ABD7-F5D43C02423E}"/>
              </a:ext>
            </a:extLst>
          </p:cNvPr>
          <p:cNvSpPr txBox="1"/>
          <p:nvPr/>
        </p:nvSpPr>
        <p:spPr>
          <a:xfrm>
            <a:off x="7215449" y="1402642"/>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977508974"/>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D206A925-A980-4BAD-9965-6AB95831B9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9"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369817-A89A-42C1-B14A-D0EFA605FCB1}"/>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1" cap="all">
                <a:effectLst/>
              </a:rPr>
              <a:t>BILL COSBY SHOW</a:t>
            </a:r>
            <a:r>
              <a:rPr lang="en-US" sz="2200">
                <a:effectLst/>
              </a:rPr>
              <a:t> – 1969, Cosby plays Chet Kincaid a physical education teacher and coach at a lower-middle-class Los Angeles high school. Kincaid’s relationship with students, their parents and colleagues allowed for Cosby’s gentle sense of humor and philosophy. The series marked the first time an African American man starred in their own comedy series.</a:t>
            </a:r>
            <a:endParaRPr lang="en-US" sz="2200"/>
          </a:p>
        </p:txBody>
      </p:sp>
      <p:sp>
        <p:nvSpPr>
          <p:cNvPr id="6" name="TextBox 5">
            <a:extLst>
              <a:ext uri="{FF2B5EF4-FFF2-40B4-BE49-F238E27FC236}">
                <a16:creationId xmlns:a16="http://schemas.microsoft.com/office/drawing/2014/main" id="{4D5A3259-5188-4251-B54F-8259C1C36ED6}"/>
              </a:ext>
            </a:extLst>
          </p:cNvPr>
          <p:cNvSpPr txBox="1"/>
          <p:nvPr/>
        </p:nvSpPr>
        <p:spPr>
          <a:xfrm>
            <a:off x="6759146" y="1091702"/>
            <a:ext cx="2100649" cy="523220"/>
          </a:xfrm>
          <a:prstGeom prst="rect">
            <a:avLst/>
          </a:prstGeom>
          <a:noFill/>
        </p:spPr>
        <p:txBody>
          <a:bodyPr wrap="square" rtlCol="0">
            <a:spAutoFit/>
          </a:bodyPr>
          <a:lstStyle/>
          <a:p>
            <a:pPr algn="ctr"/>
            <a:r>
              <a:rPr lang="en-US" sz="2800" b="1" spc="200" dirty="0">
                <a:solidFill>
                  <a:srgbClr val="FF0000"/>
                </a:solidFill>
              </a:rPr>
              <a:t>1960s</a:t>
            </a:r>
          </a:p>
        </p:txBody>
      </p:sp>
    </p:spTree>
    <p:extLst>
      <p:ext uri="{BB962C8B-B14F-4D97-AF65-F5344CB8AC3E}">
        <p14:creationId xmlns:p14="http://schemas.microsoft.com/office/powerpoint/2010/main" val="11102217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6CE114-842D-4A66-963B-F5E8A32182CC}"/>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0" marR="0" indent="-228600">
              <a:lnSpc>
                <a:spcPct val="90000"/>
              </a:lnSpc>
              <a:spcBef>
                <a:spcPts val="0"/>
              </a:spcBef>
              <a:spcAft>
                <a:spcPts val="800"/>
              </a:spcAft>
              <a:buFont typeface="Arial" panose="020B0604020202020204" pitchFamily="34" charset="0"/>
              <a:buChar char="•"/>
            </a:pPr>
            <a:r>
              <a:rPr lang="en-US" sz="1900" b="1" i="1" cap="all" dirty="0">
                <a:effectLst/>
              </a:rPr>
              <a:t>RHYTHM &amp; BLUES</a:t>
            </a:r>
            <a:r>
              <a:rPr lang="en-US" sz="1900" dirty="0">
                <a:effectLst/>
              </a:rPr>
              <a:t> – 1992, A white disc jockey Bobby Soul (</a:t>
            </a:r>
            <a:r>
              <a:rPr lang="en-US" sz="1900" b="1" dirty="0">
                <a:solidFill>
                  <a:srgbClr val="0070C0"/>
                </a:solidFill>
                <a:effectLst/>
              </a:rPr>
              <a:t>Roger </a:t>
            </a:r>
            <a:r>
              <a:rPr lang="en-US" sz="1900" b="1" dirty="0" err="1">
                <a:solidFill>
                  <a:srgbClr val="0070C0"/>
                </a:solidFill>
                <a:effectLst/>
              </a:rPr>
              <a:t>Kabler</a:t>
            </a:r>
            <a:r>
              <a:rPr lang="en-US" sz="1900" dirty="0">
                <a:effectLst/>
              </a:rPr>
              <a:t>) turned a dying an all-Black Detroit radio station on its ear. The station’s owner Veronica (</a:t>
            </a:r>
            <a:r>
              <a:rPr lang="en-US" sz="1900" b="1" dirty="0">
                <a:solidFill>
                  <a:srgbClr val="0070C0"/>
                </a:solidFill>
                <a:effectLst/>
              </a:rPr>
              <a:t>Anna María Horsford</a:t>
            </a:r>
            <a:r>
              <a:rPr lang="en-US" sz="1900" dirty="0">
                <a:effectLst/>
              </a:rPr>
              <a:t>) often consulted with the husband’s ashes, kept in the urn behind her desk. Don (</a:t>
            </a:r>
            <a:r>
              <a:rPr lang="en-US" sz="1900" b="1" dirty="0">
                <a:solidFill>
                  <a:srgbClr val="0070C0"/>
                </a:solidFill>
                <a:effectLst/>
              </a:rPr>
              <a:t>Ron Glass</a:t>
            </a:r>
            <a:r>
              <a:rPr lang="en-US" sz="1900" dirty="0">
                <a:effectLst/>
              </a:rPr>
              <a:t>) was former singer with the Five Tops (later known as the Four Tops), and “The Love Man” was played by </a:t>
            </a:r>
            <a:r>
              <a:rPr lang="en-US" sz="1900" b="1" dirty="0">
                <a:solidFill>
                  <a:srgbClr val="0070C0"/>
                </a:solidFill>
                <a:effectLst/>
              </a:rPr>
              <a:t>Troy </a:t>
            </a:r>
            <a:r>
              <a:rPr lang="en-US" sz="1900" b="1" dirty="0" err="1">
                <a:solidFill>
                  <a:srgbClr val="0070C0"/>
                </a:solidFill>
                <a:effectLst/>
              </a:rPr>
              <a:t>Curvey</a:t>
            </a:r>
            <a:r>
              <a:rPr lang="en-US" sz="1900" b="1" dirty="0">
                <a:solidFill>
                  <a:srgbClr val="0070C0"/>
                </a:solidFill>
                <a:effectLst/>
              </a:rPr>
              <a:t>, Jr</a:t>
            </a:r>
            <a:r>
              <a:rPr lang="en-US" sz="1900" dirty="0">
                <a:effectLst/>
              </a:rPr>
              <a:t>., an overweight deejay playboy, who referred to himself in the third person. </a:t>
            </a:r>
            <a:r>
              <a:rPr lang="en-US" sz="1900" b="1" dirty="0">
                <a:solidFill>
                  <a:srgbClr val="0070C0"/>
                </a:solidFill>
                <a:effectLst/>
              </a:rPr>
              <a:t>Miguel A. </a:t>
            </a:r>
            <a:r>
              <a:rPr lang="en-US" sz="1900" b="1" dirty="0" err="1">
                <a:solidFill>
                  <a:srgbClr val="0070C0"/>
                </a:solidFill>
                <a:effectLst/>
              </a:rPr>
              <a:t>Núñez</a:t>
            </a:r>
            <a:r>
              <a:rPr lang="en-US" sz="1900" b="1" dirty="0">
                <a:solidFill>
                  <a:srgbClr val="0070C0"/>
                </a:solidFill>
                <a:effectLst/>
              </a:rPr>
              <a:t>, Jr</a:t>
            </a:r>
            <a:r>
              <a:rPr lang="en-US" sz="1900" dirty="0">
                <a:effectLst/>
              </a:rPr>
              <a:t>., played deejay </a:t>
            </a:r>
            <a:r>
              <a:rPr lang="en-US" sz="1900" dirty="0" err="1">
                <a:effectLst/>
              </a:rPr>
              <a:t>Jammin</a:t>
            </a:r>
            <a:r>
              <a:rPr lang="en-US" sz="1900" dirty="0">
                <a:effectLst/>
              </a:rPr>
              <a:t>’ and </a:t>
            </a:r>
            <a:r>
              <a:rPr lang="en-US" sz="1900" b="1" dirty="0">
                <a:solidFill>
                  <a:srgbClr val="0070C0"/>
                </a:solidFill>
                <a:effectLst/>
              </a:rPr>
              <a:t>Vanessa Bell Calloway </a:t>
            </a:r>
            <a:r>
              <a:rPr lang="en-US" sz="1900" dirty="0">
                <a:effectLst/>
              </a:rPr>
              <a:t>as the program director.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men posing for a photo&#10;&#10;Description automatically generated with medium confidence">
            <a:extLst>
              <a:ext uri="{FF2B5EF4-FFF2-40B4-BE49-F238E27FC236}">
                <a16:creationId xmlns:a16="http://schemas.microsoft.com/office/drawing/2014/main" id="{2A13CF4A-F539-492E-A79F-F457148ED8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35" r="-2" b="9313"/>
          <a:stretch/>
        </p:blipFill>
        <p:spPr bwMode="auto">
          <a:xfrm>
            <a:off x="5977788" y="799352"/>
            <a:ext cx="5425410" cy="5259296"/>
          </a:xfrm>
          <a:prstGeom prst="rect">
            <a:avLst/>
          </a:prstGeom>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32B15F9-D751-427E-8BF3-5EE1928109CB}"/>
              </a:ext>
            </a:extLst>
          </p:cNvPr>
          <p:cNvSpPr txBox="1"/>
          <p:nvPr/>
        </p:nvSpPr>
        <p:spPr>
          <a:xfrm>
            <a:off x="1792581" y="1420214"/>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658863432"/>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BB4E4C8A-A9F8-4CF2-BA79-F55D1A666E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5837"/>
          <a:stretch/>
        </p:blipFill>
        <p:spPr>
          <a:xfrm>
            <a:off x="535110" y="627954"/>
            <a:ext cx="4235516" cy="5353373"/>
          </a:xfrm>
          <a:prstGeom prst="rect">
            <a:avLst/>
          </a:prstGeom>
        </p:spPr>
      </p:pic>
      <p:sp>
        <p:nvSpPr>
          <p:cNvPr id="3" name="TextBox 2">
            <a:extLst>
              <a:ext uri="{FF2B5EF4-FFF2-40B4-BE49-F238E27FC236}">
                <a16:creationId xmlns:a16="http://schemas.microsoft.com/office/drawing/2014/main" id="{FCFFE4ED-67F3-4F2B-94FA-5BBC28037514}"/>
              </a:ext>
            </a:extLst>
          </p:cNvPr>
          <p:cNvSpPr txBox="1"/>
          <p:nvPr/>
        </p:nvSpPr>
        <p:spPr>
          <a:xfrm>
            <a:off x="5766262" y="2620641"/>
            <a:ext cx="5837750" cy="302370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b="1" i="1" cap="all" dirty="0">
                <a:effectLst/>
              </a:rPr>
              <a:t>WHERE I LIVE</a:t>
            </a:r>
            <a:r>
              <a:rPr lang="en-US" sz="1900" dirty="0">
                <a:effectLst/>
              </a:rPr>
              <a:t> – 1993, The series starred </a:t>
            </a:r>
            <a:r>
              <a:rPr lang="en-US" sz="1900" b="1" u="none" strike="noStrike" dirty="0">
                <a:solidFill>
                  <a:srgbClr val="0070C0"/>
                </a:solidFill>
                <a:effectLst/>
              </a:rPr>
              <a:t>Doug E.</a:t>
            </a:r>
            <a:r>
              <a:rPr lang="en-US" sz="1900" u="none" strike="noStrike" dirty="0">
                <a:effectLst/>
              </a:rPr>
              <a:t> </a:t>
            </a:r>
            <a:r>
              <a:rPr lang="en-US" sz="1900" b="1" u="none" strike="noStrike" dirty="0">
                <a:solidFill>
                  <a:srgbClr val="0070C0"/>
                </a:solidFill>
                <a:effectLst/>
              </a:rPr>
              <a:t>Doug</a:t>
            </a:r>
            <a:r>
              <a:rPr lang="en-US" sz="1900" dirty="0">
                <a:effectLst/>
              </a:rPr>
              <a:t> as Douglas St. Martin, a </a:t>
            </a:r>
            <a:r>
              <a:rPr lang="en-US" sz="1900" u="none" strike="noStrike" dirty="0">
                <a:effectLst/>
              </a:rPr>
              <a:t>Trinidadian American</a:t>
            </a:r>
            <a:r>
              <a:rPr lang="en-US" sz="1900" dirty="0">
                <a:effectLst/>
              </a:rPr>
              <a:t> teenager living in the </a:t>
            </a:r>
            <a:r>
              <a:rPr lang="en-US" sz="1900" u="none" strike="noStrike" dirty="0">
                <a:effectLst/>
              </a:rPr>
              <a:t>Harlem</a:t>
            </a:r>
            <a:r>
              <a:rPr lang="en-US" sz="1900" dirty="0">
                <a:effectLst/>
              </a:rPr>
              <a:t> known as “the center of the universe.” He lived with his caring, hard-working parents and his younger sister. Much of the show focused on Douglas's misadventures with his best friends, Reggie (</a:t>
            </a:r>
            <a:r>
              <a:rPr lang="en-US" sz="1900" b="1" u="none" strike="noStrike" dirty="0">
                <a:solidFill>
                  <a:srgbClr val="0070C0"/>
                </a:solidFill>
                <a:effectLst/>
              </a:rPr>
              <a:t>Flex</a:t>
            </a:r>
            <a:r>
              <a:rPr lang="en-US" sz="1900" b="1" dirty="0">
                <a:solidFill>
                  <a:srgbClr val="0070C0"/>
                </a:solidFill>
                <a:effectLst/>
              </a:rPr>
              <a:t> Alexander</a:t>
            </a:r>
            <a:r>
              <a:rPr lang="en-US" sz="1900" dirty="0">
                <a:effectLst/>
              </a:rPr>
              <a:t>) and Malcolm (</a:t>
            </a:r>
            <a:r>
              <a:rPr lang="en-US" sz="1900" b="1" u="none" strike="noStrike" dirty="0">
                <a:solidFill>
                  <a:srgbClr val="0070C0"/>
                </a:solidFill>
                <a:effectLst/>
              </a:rPr>
              <a:t>Shaun Baker</a:t>
            </a:r>
            <a:r>
              <a:rPr lang="en-US" sz="1900" dirty="0">
                <a:effectLst/>
              </a:rPr>
              <a:t>). The show was based on Doug E. Doug's own childhood. The series drew critical acclaim for its realistic portrayals, but the show brought in low </a:t>
            </a:r>
            <a:r>
              <a:rPr lang="en-US" sz="1900" u="none" strike="noStrike" dirty="0">
                <a:effectLst/>
              </a:rPr>
              <a:t>ratings</a:t>
            </a:r>
            <a:r>
              <a:rPr lang="en-US" sz="1900" dirty="0">
                <a:effectLst/>
              </a:rPr>
              <a:t>, despite consultant Bill Cosby’s input.</a:t>
            </a:r>
            <a:endParaRPr lang="en-US" sz="1900" dirty="0"/>
          </a:p>
        </p:txBody>
      </p:sp>
      <p:sp>
        <p:nvSpPr>
          <p:cNvPr id="10" name="TextBox 9">
            <a:extLst>
              <a:ext uri="{FF2B5EF4-FFF2-40B4-BE49-F238E27FC236}">
                <a16:creationId xmlns:a16="http://schemas.microsoft.com/office/drawing/2014/main" id="{B5AEDD4E-D191-4575-886E-E5F7827693C2}"/>
              </a:ext>
            </a:extLst>
          </p:cNvPr>
          <p:cNvSpPr txBox="1"/>
          <p:nvPr/>
        </p:nvSpPr>
        <p:spPr>
          <a:xfrm>
            <a:off x="7215449" y="1513554"/>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46513289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3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50383F-5E53-4230-ADEC-2AC0338DA3CF}"/>
              </a:ext>
            </a:extLst>
          </p:cNvPr>
          <p:cNvSpPr txBox="1"/>
          <p:nvPr/>
        </p:nvSpPr>
        <p:spPr>
          <a:xfrm>
            <a:off x="606874" y="224067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GETTING BY</a:t>
            </a:r>
            <a:r>
              <a:rPr lang="en-US" sz="2000" dirty="0">
                <a:effectLst/>
              </a:rPr>
              <a:t> – 1993, The white mom Cathy (</a:t>
            </a:r>
            <a:r>
              <a:rPr lang="en-US" sz="2000" b="1" dirty="0">
                <a:solidFill>
                  <a:srgbClr val="0070C0"/>
                </a:solidFill>
                <a:effectLst/>
              </a:rPr>
              <a:t>Cindy Williams</a:t>
            </a:r>
            <a:r>
              <a:rPr lang="en-US" sz="2000" dirty="0">
                <a:effectLst/>
              </a:rPr>
              <a:t>, from </a:t>
            </a:r>
            <a:r>
              <a:rPr lang="en-US" sz="2000" i="1" dirty="0">
                <a:effectLst/>
              </a:rPr>
              <a:t>Laverne &amp; Shirley</a:t>
            </a:r>
            <a:r>
              <a:rPr lang="en-US" sz="2000" dirty="0">
                <a:effectLst/>
              </a:rPr>
              <a:t>) and Black mom Dolores (</a:t>
            </a:r>
            <a:r>
              <a:rPr lang="en-US" sz="2000" b="1" dirty="0" err="1">
                <a:solidFill>
                  <a:srgbClr val="0070C0"/>
                </a:solidFill>
                <a:effectLst/>
              </a:rPr>
              <a:t>Telma</a:t>
            </a:r>
            <a:r>
              <a:rPr lang="en-US" sz="2000" b="1" dirty="0">
                <a:solidFill>
                  <a:srgbClr val="0070C0"/>
                </a:solidFill>
                <a:effectLst/>
              </a:rPr>
              <a:t> Hopkins</a:t>
            </a:r>
            <a:r>
              <a:rPr lang="en-US" sz="2000" dirty="0">
                <a:effectLst/>
              </a:rPr>
              <a:t>) merged their families to save a few bucks. They shared an office as social workers and a home in the Chicago suburb of Oak Park. Dolores had two sons, Marcus (</a:t>
            </a:r>
            <a:r>
              <a:rPr lang="en-US" sz="2000" b="1" u="none" strike="noStrike" dirty="0">
                <a:solidFill>
                  <a:srgbClr val="0070C0"/>
                </a:solidFill>
                <a:effectLst/>
              </a:rPr>
              <a:t>Merlin Santana</a:t>
            </a:r>
            <a:r>
              <a:rPr lang="en-US" sz="2000" dirty="0">
                <a:effectLst/>
              </a:rPr>
              <a:t>) and Darren (</a:t>
            </a:r>
            <a:r>
              <a:rPr lang="en-US" sz="2000" b="1" u="none" strike="noStrike" dirty="0">
                <a:solidFill>
                  <a:srgbClr val="0070C0"/>
                </a:solidFill>
                <a:effectLst/>
              </a:rPr>
              <a:t>Deon Richmond</a:t>
            </a:r>
            <a:r>
              <a:rPr lang="en-US" sz="2000" dirty="0">
                <a:effectLst/>
              </a:rPr>
              <a:t>). Cathy had two daughters, Nikki (</a:t>
            </a:r>
            <a:r>
              <a:rPr lang="en-US" sz="2000" b="1" dirty="0">
                <a:solidFill>
                  <a:srgbClr val="0070C0"/>
                </a:solidFill>
                <a:effectLst/>
              </a:rPr>
              <a:t>Nicki </a:t>
            </a:r>
            <a:r>
              <a:rPr lang="en-US" sz="2000" b="1" dirty="0" err="1">
                <a:solidFill>
                  <a:srgbClr val="0070C0"/>
                </a:solidFill>
                <a:effectLst/>
              </a:rPr>
              <a:t>Vannice</a:t>
            </a:r>
            <a:r>
              <a:rPr lang="en-US" sz="2000" dirty="0">
                <a:effectLst/>
              </a:rPr>
              <a:t>) and Julie (</a:t>
            </a:r>
            <a:r>
              <a:rPr lang="en-US" sz="2000" b="1" dirty="0">
                <a:solidFill>
                  <a:srgbClr val="0070C0"/>
                </a:solidFill>
                <a:effectLst/>
              </a:rPr>
              <a:t>Ashleigh Blair Sterling</a:t>
            </a:r>
            <a:r>
              <a:rPr lang="en-US" sz="2000" dirty="0">
                <a:effectLst/>
              </a:rPr>
              <a:t>).</a:t>
            </a:r>
            <a:endParaRPr lang="en-US" sz="2000" dirty="0"/>
          </a:p>
        </p:txBody>
      </p:sp>
      <p:sp>
        <p:nvSpPr>
          <p:cNvPr id="46" name="Rectangle 4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83F6C44A-89CB-44B2-B6BE-E1A0E3950D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8507"/>
          <a:stretch/>
        </p:blipFill>
        <p:spPr>
          <a:xfrm>
            <a:off x="5977788" y="799352"/>
            <a:ext cx="5425410" cy="5259296"/>
          </a:xfrm>
          <a:prstGeom prst="rect">
            <a:avLst/>
          </a:prstGeom>
        </p:spPr>
      </p:pic>
      <p:sp>
        <p:nvSpPr>
          <p:cNvPr id="11" name="TextBox 10">
            <a:extLst>
              <a:ext uri="{FF2B5EF4-FFF2-40B4-BE49-F238E27FC236}">
                <a16:creationId xmlns:a16="http://schemas.microsoft.com/office/drawing/2014/main" id="{29A94C81-C61B-4137-81F0-E1A8E80C3E68}"/>
              </a:ext>
            </a:extLst>
          </p:cNvPr>
          <p:cNvSpPr txBox="1"/>
          <p:nvPr/>
        </p:nvSpPr>
        <p:spPr>
          <a:xfrm>
            <a:off x="1763600" y="1461097"/>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30282486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AD79EAC8-12C4-4FA3-B1CC-F988754E26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9"/>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D1655D-184D-43E0-A00F-90EA9614F17A}"/>
              </a:ext>
            </a:extLst>
          </p:cNvPr>
          <p:cNvSpPr txBox="1"/>
          <p:nvPr/>
        </p:nvSpPr>
        <p:spPr>
          <a:xfrm>
            <a:off x="5453424" y="2098675"/>
            <a:ext cx="5721484" cy="40179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THE SINBAD SHOW</a:t>
            </a:r>
            <a:r>
              <a:rPr lang="en-US" sz="2000" dirty="0">
                <a:effectLst/>
              </a:rPr>
              <a:t> – 1993, Big fellow David Bryan (</a:t>
            </a:r>
            <a:r>
              <a:rPr lang="en-US" sz="2000" b="1" dirty="0">
                <a:solidFill>
                  <a:srgbClr val="0070C0"/>
                </a:solidFill>
                <a:effectLst/>
              </a:rPr>
              <a:t>Sinbad</a:t>
            </a:r>
            <a:r>
              <a:rPr lang="en-US" sz="2000" dirty="0">
                <a:effectLst/>
              </a:rPr>
              <a:t>) was a struggling young computer video game designer living the Silicon Valley of San Francisco, who took in two foster children, the lovable five-year old Zana (</a:t>
            </a:r>
            <a:r>
              <a:rPr lang="en-US" sz="2000" b="1" dirty="0">
                <a:solidFill>
                  <a:srgbClr val="0070C0"/>
                </a:solidFill>
                <a:effectLst/>
              </a:rPr>
              <a:t>Erin Davis</a:t>
            </a:r>
            <a:r>
              <a:rPr lang="en-US" sz="2000" dirty="0">
                <a:effectLst/>
              </a:rPr>
              <a:t>) and smarty pants 13-year-old Little John (</a:t>
            </a:r>
            <a:r>
              <a:rPr lang="en-US" sz="2000" b="1" dirty="0">
                <a:solidFill>
                  <a:srgbClr val="0070C0"/>
                </a:solidFill>
                <a:effectLst/>
              </a:rPr>
              <a:t>Willie Norwood</a:t>
            </a:r>
            <a:r>
              <a:rPr lang="en-US" sz="2000" dirty="0">
                <a:effectLst/>
              </a:rPr>
              <a:t>). The adoption forced David’s best friend to move out. Clarence (</a:t>
            </a:r>
            <a:r>
              <a:rPr lang="en-US" sz="2000" b="1" dirty="0">
                <a:solidFill>
                  <a:srgbClr val="0070C0"/>
                </a:solidFill>
                <a:effectLst/>
              </a:rPr>
              <a:t>T. K. Carter</a:t>
            </a:r>
            <a:r>
              <a:rPr lang="en-US" sz="2000" dirty="0">
                <a:effectLst/>
              </a:rPr>
              <a:t>) was a born hustler and womanizer, who still wanted to hang out with now fatherly David.  Sinbad used funny demonstrations to explain scientific principles to the audience via his TV show </a:t>
            </a:r>
            <a:r>
              <a:rPr lang="en-US" sz="2000" i="1" dirty="0">
                <a:effectLst/>
              </a:rPr>
              <a:t>It’s Science Time</a:t>
            </a:r>
            <a:r>
              <a:rPr lang="en-US" sz="2000" dirty="0">
                <a:effectLst/>
              </a:rPr>
              <a:t>.</a:t>
            </a:r>
            <a:endParaRPr lang="en-US" sz="2000" dirty="0"/>
          </a:p>
        </p:txBody>
      </p:sp>
      <p:sp>
        <p:nvSpPr>
          <p:cNvPr id="6" name="TextBox 5">
            <a:extLst>
              <a:ext uri="{FF2B5EF4-FFF2-40B4-BE49-F238E27FC236}">
                <a16:creationId xmlns:a16="http://schemas.microsoft.com/office/drawing/2014/main" id="{81B8B1A7-5522-4C75-9206-26F96571C541}"/>
              </a:ext>
            </a:extLst>
          </p:cNvPr>
          <p:cNvSpPr txBox="1"/>
          <p:nvPr/>
        </p:nvSpPr>
        <p:spPr>
          <a:xfrm>
            <a:off x="7092636" y="137871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919934958"/>
      </p:ext>
    </p:extLst>
  </p:cSld>
  <p:clrMapOvr>
    <a:masterClrMapping/>
  </p:clrMapOvr>
  <mc:AlternateContent xmlns:mc="http://schemas.openxmlformats.org/markup-compatibility/2006" xmlns:p14="http://schemas.microsoft.com/office/powerpoint/2010/main">
    <mc:Choice Requires="p14">
      <p:transition spd="med" p14:dur="700" advClick="0" advTm="26000">
        <p:fade/>
      </p:transition>
    </mc:Choice>
    <mc:Fallback xmlns="">
      <p:transition spd="med" advClick="0" advTm="26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739FF67F-38A1-412F-AB4A-4385EDD2D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D14995F4-BF7B-4C4D-BCB1-43F84B0B409B}"/>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TALL HOPES</a:t>
            </a:r>
            <a:r>
              <a:rPr lang="en-US" sz="2000" dirty="0">
                <a:effectLst/>
              </a:rPr>
              <a:t> – 1993, Comedian </a:t>
            </a:r>
            <a:r>
              <a:rPr lang="en-US" sz="2000" b="1" dirty="0">
                <a:solidFill>
                  <a:srgbClr val="0070C0"/>
                </a:solidFill>
                <a:effectLst/>
              </a:rPr>
              <a:t>George Wallace </a:t>
            </a:r>
            <a:r>
              <a:rPr lang="en-US" sz="2000" dirty="0">
                <a:effectLst/>
              </a:rPr>
              <a:t>starred as a none-too-bright transit cop in Philly with three children; 16-year-old Chester or “Chet the Jet” (</a:t>
            </a:r>
            <a:r>
              <a:rPr lang="en-US" sz="2000" b="1" dirty="0">
                <a:solidFill>
                  <a:srgbClr val="0070C0"/>
                </a:solidFill>
                <a:effectLst/>
              </a:rPr>
              <a:t>Terrence Howard</a:t>
            </a:r>
            <a:r>
              <a:rPr lang="en-US" sz="2000" dirty="0">
                <a:effectLst/>
              </a:rPr>
              <a:t>), not the brightest bulb in the room, 14-year-old Ernest (</a:t>
            </a:r>
            <a:r>
              <a:rPr lang="en-US" sz="2000" b="1" dirty="0">
                <a:solidFill>
                  <a:srgbClr val="0070C0"/>
                </a:solidFill>
                <a:effectLst/>
              </a:rPr>
              <a:t>Kenny Blank</a:t>
            </a:r>
            <a:r>
              <a:rPr lang="en-US" sz="2000" dirty="0">
                <a:effectLst/>
              </a:rPr>
              <a:t>) an honor student and six-year-old DeeDee (</a:t>
            </a:r>
            <a:r>
              <a:rPr lang="en-US" sz="2000" b="1" dirty="0">
                <a:solidFill>
                  <a:srgbClr val="0070C0"/>
                </a:solidFill>
                <a:effectLst/>
              </a:rPr>
              <a:t>Karla Green</a:t>
            </a:r>
            <a:r>
              <a:rPr lang="en-US" sz="2000" dirty="0">
                <a:effectLst/>
              </a:rPr>
              <a:t>), a sweet child. Mom Lainie (</a:t>
            </a:r>
            <a:r>
              <a:rPr lang="en-US" sz="2000" b="1" dirty="0">
                <a:solidFill>
                  <a:srgbClr val="0070C0"/>
                </a:solidFill>
                <a:effectLst/>
              </a:rPr>
              <a:t>Anna María Horsford</a:t>
            </a:r>
            <a:r>
              <a:rPr lang="en-US" sz="2000" dirty="0">
                <a:effectLst/>
              </a:rPr>
              <a:t>) often meditated during hectic times. Everyone confided their thoughts to the savant Ernest, who shared everything with his camcorder to the audience. </a:t>
            </a:r>
            <a:endParaRPr lang="en-US" sz="2000" dirty="0"/>
          </a:p>
        </p:txBody>
      </p:sp>
      <p:sp>
        <p:nvSpPr>
          <p:cNvPr id="7" name="TextBox 6">
            <a:extLst>
              <a:ext uri="{FF2B5EF4-FFF2-40B4-BE49-F238E27FC236}">
                <a16:creationId xmlns:a16="http://schemas.microsoft.com/office/drawing/2014/main" id="{796B68F5-1F4D-4E6D-A134-A9B8FFC5F532}"/>
              </a:ext>
            </a:extLst>
          </p:cNvPr>
          <p:cNvSpPr txBox="1"/>
          <p:nvPr/>
        </p:nvSpPr>
        <p:spPr>
          <a:xfrm>
            <a:off x="7104127" y="130340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58804392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DA695C-DB07-44A2-9E54-12741B62D5C0}"/>
              </a:ext>
            </a:extLst>
          </p:cNvPr>
          <p:cNvSpPr txBox="1"/>
          <p:nvPr/>
        </p:nvSpPr>
        <p:spPr>
          <a:xfrm>
            <a:off x="503893" y="2150076"/>
            <a:ext cx="4069215" cy="384295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1" cap="all" dirty="0">
                <a:effectLst/>
              </a:rPr>
              <a:t>THEA</a:t>
            </a:r>
            <a:r>
              <a:rPr lang="en-US" dirty="0">
                <a:effectLst/>
              </a:rPr>
              <a:t> – 1993, Widow Thea played by </a:t>
            </a:r>
            <a:r>
              <a:rPr lang="en-US" b="1" dirty="0">
                <a:solidFill>
                  <a:srgbClr val="0070C0"/>
                </a:solidFill>
                <a:effectLst/>
              </a:rPr>
              <a:t>Thea </a:t>
            </a:r>
            <a:r>
              <a:rPr lang="en-US" b="1" dirty="0" err="1">
                <a:solidFill>
                  <a:srgbClr val="0070C0"/>
                </a:solidFill>
                <a:effectLst/>
              </a:rPr>
              <a:t>Vidale</a:t>
            </a:r>
            <a:r>
              <a:rPr lang="en-US" b="1" dirty="0">
                <a:solidFill>
                  <a:srgbClr val="0070C0"/>
                </a:solidFill>
                <a:effectLst/>
              </a:rPr>
              <a:t> </a:t>
            </a:r>
            <a:r>
              <a:rPr lang="en-US" dirty="0">
                <a:effectLst/>
              </a:rPr>
              <a:t>is a loud and loving mother, who ruled her kids with tough love. The four rambunctious kids were the serious Jarvis (</a:t>
            </a:r>
            <a:r>
              <a:rPr lang="en-US" b="1" dirty="0">
                <a:solidFill>
                  <a:srgbClr val="0070C0"/>
                </a:solidFill>
                <a:effectLst/>
              </a:rPr>
              <a:t>Adam Jeffries</a:t>
            </a:r>
            <a:r>
              <a:rPr lang="en-US" dirty="0">
                <a:effectLst/>
              </a:rPr>
              <a:t>, age 16), the conspirator Jerome (</a:t>
            </a:r>
            <a:r>
              <a:rPr lang="en-US" b="1" dirty="0">
                <a:solidFill>
                  <a:srgbClr val="0070C0"/>
                </a:solidFill>
                <a:effectLst/>
              </a:rPr>
              <a:t>Jason Weaver</a:t>
            </a:r>
            <a:r>
              <a:rPr lang="en-US" dirty="0">
                <a:effectLst/>
              </a:rPr>
              <a:t>, age 14), the shy </a:t>
            </a:r>
            <a:r>
              <a:rPr lang="en-US" dirty="0" err="1">
                <a:effectLst/>
              </a:rPr>
              <a:t>Danesha</a:t>
            </a:r>
            <a:r>
              <a:rPr lang="en-US" dirty="0">
                <a:effectLst/>
              </a:rPr>
              <a:t> (</a:t>
            </a:r>
            <a:r>
              <a:rPr lang="en-US" b="1" dirty="0">
                <a:solidFill>
                  <a:srgbClr val="0070C0"/>
                </a:solidFill>
                <a:effectLst/>
              </a:rPr>
              <a:t>Brandy Norwood </a:t>
            </a:r>
            <a:r>
              <a:rPr lang="en-US" dirty="0">
                <a:effectLst/>
              </a:rPr>
              <a:t>of </a:t>
            </a:r>
            <a:r>
              <a:rPr lang="en-US" i="1" dirty="0">
                <a:effectLst/>
              </a:rPr>
              <a:t>Moesha, </a:t>
            </a:r>
            <a:r>
              <a:rPr lang="en-US" dirty="0">
                <a:effectLst/>
              </a:rPr>
              <a:t>age 12) and cute little James (</a:t>
            </a:r>
            <a:r>
              <a:rPr lang="en-US" b="1" dirty="0">
                <a:solidFill>
                  <a:srgbClr val="0070C0"/>
                </a:solidFill>
                <a:effectLst/>
              </a:rPr>
              <a:t>Brenden Jefferson</a:t>
            </a:r>
            <a:r>
              <a:rPr lang="en-US" dirty="0">
                <a:effectLst/>
              </a:rPr>
              <a:t>, age 7). Despite juggling several jobs, the little rascals could never escape her stare of “Thea knows all, Thea sees all!” </a:t>
            </a:r>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6FFCB25F-52DA-482F-A6E2-0D395EC84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4"/>
          <a:stretch/>
        </p:blipFill>
        <p:spPr>
          <a:xfrm>
            <a:off x="5010386" y="10"/>
            <a:ext cx="7181613" cy="6857990"/>
          </a:xfrm>
          <a:prstGeom prst="rect">
            <a:avLst/>
          </a:prstGeom>
          <a:effectLst/>
        </p:spPr>
      </p:pic>
      <p:sp>
        <p:nvSpPr>
          <p:cNvPr id="5" name="TextBox 4">
            <a:extLst>
              <a:ext uri="{FF2B5EF4-FFF2-40B4-BE49-F238E27FC236}">
                <a16:creationId xmlns:a16="http://schemas.microsoft.com/office/drawing/2014/main" id="{341C1B8F-688A-4F78-8B71-B2DF25DFB2EE}"/>
              </a:ext>
            </a:extLst>
          </p:cNvPr>
          <p:cNvSpPr txBox="1"/>
          <p:nvPr/>
        </p:nvSpPr>
        <p:spPr>
          <a:xfrm>
            <a:off x="1488177" y="1305581"/>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325327647"/>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A41F0C-BC43-41C4-918C-1D4581E16CD7}"/>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LIVING SINGLE</a:t>
            </a:r>
            <a:r>
              <a:rPr lang="en-US" sz="2000" dirty="0">
                <a:effectLst/>
              </a:rPr>
              <a:t> – 1993, Khadijah (Queen Latifah) was the editor of </a:t>
            </a:r>
            <a:r>
              <a:rPr lang="en-US" sz="2000" i="1" dirty="0">
                <a:effectLst/>
              </a:rPr>
              <a:t>Flavor</a:t>
            </a:r>
            <a:r>
              <a:rPr lang="en-US" sz="2000" dirty="0">
                <a:effectLst/>
              </a:rPr>
              <a:t>, a Black women’s magazine. She lives with her quirky cousin </a:t>
            </a:r>
            <a:r>
              <a:rPr lang="en-US" sz="2000" dirty="0" err="1">
                <a:effectLst/>
              </a:rPr>
              <a:t>Synclaire</a:t>
            </a:r>
            <a:r>
              <a:rPr lang="en-US" sz="2000" dirty="0">
                <a:effectLst/>
              </a:rPr>
              <a:t> (</a:t>
            </a:r>
            <a:r>
              <a:rPr lang="en-US" sz="2000" b="1" dirty="0">
                <a:solidFill>
                  <a:srgbClr val="0070C0"/>
                </a:solidFill>
                <a:effectLst/>
              </a:rPr>
              <a:t>Kim Coles</a:t>
            </a:r>
            <a:r>
              <a:rPr lang="en-US" sz="2000" dirty="0">
                <a:effectLst/>
              </a:rPr>
              <a:t>), a wannabe actress was secretary at </a:t>
            </a:r>
            <a:r>
              <a:rPr lang="en-US" sz="2000" i="1" dirty="0">
                <a:effectLst/>
              </a:rPr>
              <a:t>Flavor</a:t>
            </a:r>
            <a:r>
              <a:rPr lang="en-US" sz="2000" dirty="0">
                <a:effectLst/>
              </a:rPr>
              <a:t>, and the gold-digging man chaser Regine (</a:t>
            </a:r>
            <a:r>
              <a:rPr lang="en-US" sz="2000" b="1" dirty="0">
                <a:solidFill>
                  <a:srgbClr val="0070C0"/>
                </a:solidFill>
                <a:effectLst/>
              </a:rPr>
              <a:t>Kim Fields</a:t>
            </a:r>
            <a:r>
              <a:rPr lang="en-US" sz="2000" dirty="0">
                <a:effectLst/>
              </a:rPr>
              <a:t>). Divorce attorney Max (</a:t>
            </a:r>
            <a:r>
              <a:rPr lang="en-US" sz="2000" b="1" dirty="0">
                <a:solidFill>
                  <a:srgbClr val="0070C0"/>
                </a:solidFill>
                <a:effectLst/>
              </a:rPr>
              <a:t>Erika Alexander</a:t>
            </a:r>
            <a:r>
              <a:rPr lang="en-US" sz="2000" dirty="0">
                <a:effectLst/>
              </a:rPr>
              <a:t>) was Khadijah’s college roommate had her flirtatious verbal battles with Kyle (</a:t>
            </a:r>
            <a:r>
              <a:rPr lang="en-US" sz="2000" b="1" dirty="0">
                <a:solidFill>
                  <a:srgbClr val="0070C0"/>
                </a:solidFill>
                <a:effectLst/>
              </a:rPr>
              <a:t>T. C. Carson</a:t>
            </a:r>
            <a:r>
              <a:rPr lang="en-US" sz="2000" dirty="0">
                <a:effectLst/>
              </a:rPr>
              <a:t>), a conceited financial planner. The shy, and always funny Overton (</a:t>
            </a:r>
            <a:r>
              <a:rPr lang="en-US" sz="2000" b="1" dirty="0">
                <a:solidFill>
                  <a:srgbClr val="0070C0"/>
                </a:solidFill>
                <a:effectLst/>
              </a:rPr>
              <a:t>John </a:t>
            </a:r>
            <a:r>
              <a:rPr lang="en-US" sz="2000" b="1" dirty="0" err="1">
                <a:solidFill>
                  <a:srgbClr val="0070C0"/>
                </a:solidFill>
                <a:effectLst/>
              </a:rPr>
              <a:t>Henton</a:t>
            </a:r>
            <a:r>
              <a:rPr lang="en-US" sz="2000" dirty="0">
                <a:effectLst/>
              </a:rPr>
              <a:t>) was the building’s happy-go-lucky handyman who </a:t>
            </a:r>
            <a:r>
              <a:rPr lang="en-US" sz="2000" dirty="0" err="1">
                <a:effectLst/>
              </a:rPr>
              <a:t>kinda</a:t>
            </a:r>
            <a:r>
              <a:rPr lang="en-US" sz="2000" dirty="0">
                <a:effectLst/>
              </a:rPr>
              <a:t> like </a:t>
            </a:r>
            <a:r>
              <a:rPr lang="en-US" sz="2000" dirty="0" err="1">
                <a:effectLst/>
              </a:rPr>
              <a:t>Synclaire</a:t>
            </a:r>
            <a:r>
              <a:rPr lang="en-US" sz="2000" dirty="0">
                <a:effectLst/>
              </a:rPr>
              <a:t> and vice-versa.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0AAFF2AC-6818-4DA7-B27B-2DDBA65E8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55" r="11076"/>
          <a:stretch/>
        </p:blipFill>
        <p:spPr>
          <a:xfrm>
            <a:off x="5977788" y="799352"/>
            <a:ext cx="5425410" cy="5259296"/>
          </a:xfrm>
          <a:prstGeom prst="rect">
            <a:avLst/>
          </a:prstGeom>
        </p:spPr>
      </p:pic>
      <p:sp>
        <p:nvSpPr>
          <p:cNvPr id="11" name="TextBox 10">
            <a:extLst>
              <a:ext uri="{FF2B5EF4-FFF2-40B4-BE49-F238E27FC236}">
                <a16:creationId xmlns:a16="http://schemas.microsoft.com/office/drawing/2014/main" id="{4F960BD8-3993-468A-B21B-944A420708BB}"/>
              </a:ext>
            </a:extLst>
          </p:cNvPr>
          <p:cNvSpPr txBox="1"/>
          <p:nvPr/>
        </p:nvSpPr>
        <p:spPr>
          <a:xfrm>
            <a:off x="1820106" y="1420214"/>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3979236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person, person, outdoor&#10;&#10;Description automatically generated">
            <a:extLst>
              <a:ext uri="{FF2B5EF4-FFF2-40B4-BE49-F238E27FC236}">
                <a16:creationId xmlns:a16="http://schemas.microsoft.com/office/drawing/2014/main" id="{669B0A89-572A-452A-8CA0-0A5F1B0B61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6" r="322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88D92E8-2DD6-4CED-B45B-C9671DB45155}"/>
              </a:ext>
            </a:extLst>
          </p:cNvPr>
          <p:cNvSpPr txBox="1"/>
          <p:nvPr/>
        </p:nvSpPr>
        <p:spPr>
          <a:xfrm>
            <a:off x="5827048" y="1868487"/>
            <a:ext cx="5721484"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i="1" cap="all" dirty="0">
                <a:effectLst/>
              </a:rPr>
              <a:t>SISTER, SISTER</a:t>
            </a:r>
            <a:r>
              <a:rPr lang="en-US" dirty="0">
                <a:effectLst/>
              </a:rPr>
              <a:t> – 1994,  </a:t>
            </a:r>
            <a:r>
              <a:rPr lang="en-US" u="none" strike="noStrike" dirty="0">
                <a:effectLst/>
              </a:rPr>
              <a:t>Tia</a:t>
            </a:r>
            <a:r>
              <a:rPr lang="en-US" dirty="0">
                <a:effectLst/>
              </a:rPr>
              <a:t> and </a:t>
            </a:r>
            <a:r>
              <a:rPr lang="en-US" u="none" strike="noStrike" dirty="0">
                <a:effectLst/>
              </a:rPr>
              <a:t>Tamera Mowry</a:t>
            </a:r>
            <a:r>
              <a:rPr lang="en-US" dirty="0">
                <a:effectLst/>
              </a:rPr>
              <a:t> are identical twins separated at birth who are reunited as teenagers. Tia Landry (</a:t>
            </a:r>
            <a:r>
              <a:rPr lang="en-US" b="1" u="none" strike="noStrike" dirty="0">
                <a:solidFill>
                  <a:srgbClr val="0070C0"/>
                </a:solidFill>
                <a:effectLst/>
              </a:rPr>
              <a:t>Tia Mowry</a:t>
            </a:r>
            <a:r>
              <a:rPr lang="en-US" dirty="0">
                <a:effectLst/>
              </a:rPr>
              <a:t>) is the intelligent twin from </a:t>
            </a:r>
            <a:r>
              <a:rPr lang="en-US" u="none" strike="noStrike" dirty="0">
                <a:effectLst/>
              </a:rPr>
              <a:t>inner city</a:t>
            </a:r>
            <a:r>
              <a:rPr lang="en-US" dirty="0">
                <a:effectLst/>
              </a:rPr>
              <a:t> </a:t>
            </a:r>
            <a:r>
              <a:rPr lang="en-US" u="none" strike="noStrike" dirty="0">
                <a:effectLst/>
              </a:rPr>
              <a:t>Detroit</a:t>
            </a:r>
            <a:r>
              <a:rPr lang="en-US" dirty="0">
                <a:effectLst/>
              </a:rPr>
              <a:t>, where her adoptive mother Lisa (</a:t>
            </a:r>
            <a:r>
              <a:rPr lang="en-US" b="1" u="none" strike="noStrike" dirty="0" err="1">
                <a:solidFill>
                  <a:srgbClr val="0070C0"/>
                </a:solidFill>
                <a:effectLst/>
              </a:rPr>
              <a:t>Jackée</a:t>
            </a:r>
            <a:r>
              <a:rPr lang="en-US" b="1" u="none" strike="noStrike" dirty="0">
                <a:solidFill>
                  <a:srgbClr val="0070C0"/>
                </a:solidFill>
                <a:effectLst/>
              </a:rPr>
              <a:t> Harry</a:t>
            </a:r>
            <a:r>
              <a:rPr lang="en-US" dirty="0">
                <a:effectLst/>
              </a:rPr>
              <a:t>) works as a fashion designer; Tamera Campbell (</a:t>
            </a:r>
            <a:r>
              <a:rPr lang="en-US" b="1" u="none" strike="noStrike" dirty="0">
                <a:solidFill>
                  <a:srgbClr val="0070C0"/>
                </a:solidFill>
                <a:effectLst/>
              </a:rPr>
              <a:t>Tamera Mowry</a:t>
            </a:r>
            <a:r>
              <a:rPr lang="en-US" dirty="0">
                <a:effectLst/>
              </a:rPr>
              <a:t>) is the boy-crazy twin from the suburbs, where her adoptive father Ray (</a:t>
            </a:r>
            <a:r>
              <a:rPr lang="en-US" b="1" u="none" strike="noStrike" dirty="0">
                <a:solidFill>
                  <a:srgbClr val="0070C0"/>
                </a:solidFill>
                <a:effectLst/>
              </a:rPr>
              <a:t>Tim Reid</a:t>
            </a:r>
            <a:r>
              <a:rPr lang="en-US" dirty="0">
                <a:effectLst/>
              </a:rPr>
              <a:t>) owns a successful </a:t>
            </a:r>
            <a:r>
              <a:rPr lang="en-US" u="none" strike="noStrike" dirty="0">
                <a:effectLst/>
              </a:rPr>
              <a:t>limousine</a:t>
            </a:r>
            <a:r>
              <a:rPr lang="en-US" dirty="0">
                <a:effectLst/>
              </a:rPr>
              <a:t> service. After their unexpected reunion, Ray reluctantly allows Tia and Lisa to move in because Lisa was about to take a job in St. Louis, which would have separated the girls again. Roger Evans (</a:t>
            </a:r>
            <a:r>
              <a:rPr lang="en-US" b="1" u="none" strike="noStrike" dirty="0">
                <a:solidFill>
                  <a:srgbClr val="0070C0"/>
                </a:solidFill>
                <a:effectLst/>
              </a:rPr>
              <a:t>Marques Houston</a:t>
            </a:r>
            <a:r>
              <a:rPr lang="en-US" dirty="0">
                <a:effectLst/>
              </a:rPr>
              <a:t>) is Tia and Tamera's nerdy annoying neighbor and friend. The girls frequently reject his amorous advances.</a:t>
            </a:r>
            <a:endParaRPr lang="en-US" dirty="0"/>
          </a:p>
        </p:txBody>
      </p:sp>
      <p:sp>
        <p:nvSpPr>
          <p:cNvPr id="7" name="TextBox 6">
            <a:extLst>
              <a:ext uri="{FF2B5EF4-FFF2-40B4-BE49-F238E27FC236}">
                <a16:creationId xmlns:a16="http://schemas.microsoft.com/office/drawing/2014/main" id="{F839FC36-1C41-4CC1-B020-1F7B86E433D3}"/>
              </a:ext>
            </a:extLst>
          </p:cNvPr>
          <p:cNvSpPr txBox="1"/>
          <p:nvPr/>
        </p:nvSpPr>
        <p:spPr>
          <a:xfrm>
            <a:off x="7343777" y="1230312"/>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761113690"/>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sitting on a couch&#10;&#10;Description automatically generated with medium confidence">
            <a:extLst>
              <a:ext uri="{FF2B5EF4-FFF2-40B4-BE49-F238E27FC236}">
                <a16:creationId xmlns:a16="http://schemas.microsoft.com/office/drawing/2014/main" id="{0A9245B3-B703-47BE-BFD6-7561D6AAD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6334" y="520749"/>
            <a:ext cx="4486818"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1"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D2EE1B-8A3D-435C-8E5D-AD83B0208C2E}"/>
              </a:ext>
            </a:extLst>
          </p:cNvPr>
          <p:cNvSpPr txBox="1"/>
          <p:nvPr/>
        </p:nvSpPr>
        <p:spPr>
          <a:xfrm>
            <a:off x="778474" y="2454231"/>
            <a:ext cx="5317525" cy="3909498"/>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b="1" i="1" cap="all" dirty="0">
                <a:effectLst/>
              </a:rPr>
              <a:t>704 HAUSER</a:t>
            </a:r>
            <a:r>
              <a:rPr lang="en-US" dirty="0">
                <a:effectLst/>
              </a:rPr>
              <a:t> – 1994, The series is built around the concept of a Black family, the Cumberbatch Family, moving into the former </a:t>
            </a:r>
            <a:r>
              <a:rPr lang="en-US" u="none" strike="noStrike" dirty="0">
                <a:effectLst/>
              </a:rPr>
              <a:t>Queens</a:t>
            </a:r>
            <a:r>
              <a:rPr lang="en-US" dirty="0">
                <a:effectLst/>
              </a:rPr>
              <a:t> home of </a:t>
            </a:r>
            <a:r>
              <a:rPr lang="en-US" u="none" strike="noStrike" dirty="0">
                <a:effectLst/>
              </a:rPr>
              <a:t>Archie and Edith Bunker</a:t>
            </a:r>
            <a:r>
              <a:rPr lang="en-US" dirty="0">
                <a:effectLst/>
              </a:rPr>
              <a:t> after the Bunkers had sold the house located at 704 Hauser Street. Ernie Cumberbatch (</a:t>
            </a:r>
            <a:r>
              <a:rPr lang="en-US" b="1" dirty="0">
                <a:solidFill>
                  <a:srgbClr val="0070C0"/>
                </a:solidFill>
                <a:effectLst/>
              </a:rPr>
              <a:t>John Amos</a:t>
            </a:r>
            <a:r>
              <a:rPr lang="en-US" dirty="0">
                <a:effectLst/>
              </a:rPr>
              <a:t>) is an auto mechanic and an outspoken liberal. In fact, he named his only son, Goodie (</a:t>
            </a:r>
            <a:r>
              <a:rPr lang="en-US" b="1" dirty="0">
                <a:solidFill>
                  <a:srgbClr val="0070C0"/>
                </a:solidFill>
                <a:effectLst/>
              </a:rPr>
              <a:t>T. E. Russell</a:t>
            </a:r>
            <a:r>
              <a:rPr lang="en-US" dirty="0">
                <a:effectLst/>
              </a:rPr>
              <a:t>), after the first Black Supreme Court justice, Thurgood Marshall. Goodie became a politically conversative who dated a white, outspoken, Jewish girl named </a:t>
            </a:r>
            <a:r>
              <a:rPr lang="en-US" dirty="0" err="1">
                <a:effectLst/>
              </a:rPr>
              <a:t>Cheryln</a:t>
            </a:r>
            <a:r>
              <a:rPr lang="en-US" dirty="0">
                <a:effectLst/>
              </a:rPr>
              <a:t> (</a:t>
            </a:r>
            <a:r>
              <a:rPr lang="en-US" b="1" dirty="0">
                <a:solidFill>
                  <a:srgbClr val="0070C0"/>
                </a:solidFill>
                <a:effectLst/>
              </a:rPr>
              <a:t>Maura Tierney</a:t>
            </a:r>
            <a:r>
              <a:rPr lang="en-US" dirty="0">
                <a:effectLst/>
              </a:rPr>
              <a:t>).  Ernie’s wife Rose (</a:t>
            </a:r>
            <a:r>
              <a:rPr lang="en-US" b="1" dirty="0">
                <a:solidFill>
                  <a:srgbClr val="0070C0"/>
                </a:solidFill>
                <a:effectLst/>
              </a:rPr>
              <a:t>Lynnie Godfrey</a:t>
            </a:r>
            <a:r>
              <a:rPr lang="en-US" dirty="0">
                <a:effectLst/>
              </a:rPr>
              <a:t>) relied on her Christian faith to keep peace between her husband and their son.</a:t>
            </a:r>
          </a:p>
        </p:txBody>
      </p:sp>
      <p:sp>
        <p:nvSpPr>
          <p:cNvPr id="7" name="TextBox 6">
            <a:extLst>
              <a:ext uri="{FF2B5EF4-FFF2-40B4-BE49-F238E27FC236}">
                <a16:creationId xmlns:a16="http://schemas.microsoft.com/office/drawing/2014/main" id="{58C8ABE2-65F6-49D3-8547-7109991F0072}"/>
              </a:ext>
            </a:extLst>
          </p:cNvPr>
          <p:cNvSpPr txBox="1"/>
          <p:nvPr/>
        </p:nvSpPr>
        <p:spPr>
          <a:xfrm>
            <a:off x="2116909" y="1620889"/>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380641892"/>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0DB655-63B5-4491-95D3-4C72540F74EF}"/>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ME AND THE BOYS</a:t>
            </a:r>
            <a:r>
              <a:rPr lang="en-US" sz="2000" dirty="0">
                <a:effectLst/>
              </a:rPr>
              <a:t> – 1994, A widowed dad Steve (</a:t>
            </a:r>
            <a:r>
              <a:rPr lang="en-US" sz="2000" b="1" dirty="0">
                <a:solidFill>
                  <a:srgbClr val="0070C0"/>
                </a:solidFill>
                <a:effectLst/>
              </a:rPr>
              <a:t>Steve Harvey</a:t>
            </a:r>
            <a:r>
              <a:rPr lang="en-US" sz="2000" dirty="0">
                <a:effectLst/>
              </a:rPr>
              <a:t>) and owner of a video store, is raising his three boys, Artis (</a:t>
            </a:r>
            <a:r>
              <a:rPr lang="en-US" sz="2000" b="1" dirty="0">
                <a:solidFill>
                  <a:srgbClr val="0070C0"/>
                </a:solidFill>
                <a:effectLst/>
              </a:rPr>
              <a:t>Chaz Lamar Shepherd</a:t>
            </a:r>
            <a:r>
              <a:rPr lang="en-US" sz="2000" dirty="0">
                <a:effectLst/>
              </a:rPr>
              <a:t>) a slacker, William (</a:t>
            </a:r>
            <a:r>
              <a:rPr lang="en-US" sz="2000" b="1" dirty="0">
                <a:solidFill>
                  <a:srgbClr val="0070C0"/>
                </a:solidFill>
                <a:effectLst/>
              </a:rPr>
              <a:t>Wayne Collins</a:t>
            </a:r>
            <a:r>
              <a:rPr lang="en-US" sz="2000" dirty="0">
                <a:effectLst/>
              </a:rPr>
              <a:t>) the schemer and Andrew (</a:t>
            </a:r>
            <a:r>
              <a:rPr lang="en-US" sz="2000" b="1" dirty="0">
                <a:solidFill>
                  <a:srgbClr val="0070C0"/>
                </a:solidFill>
                <a:effectLst/>
              </a:rPr>
              <a:t>Benjamin D. LeVert</a:t>
            </a:r>
            <a:r>
              <a:rPr lang="en-US" sz="2000" dirty="0">
                <a:effectLst/>
              </a:rPr>
              <a:t>) a cute 10-year-old. Mary (</a:t>
            </a:r>
            <a:r>
              <a:rPr lang="en-US" sz="2000" b="1" dirty="0">
                <a:solidFill>
                  <a:srgbClr val="0070C0"/>
                </a:solidFill>
                <a:effectLst/>
              </a:rPr>
              <a:t>Madge Sinclair</a:t>
            </a:r>
            <a:r>
              <a:rPr lang="en-US" sz="2000" dirty="0">
                <a:effectLst/>
              </a:rPr>
              <a:t>) was the comforting live-in mother-in-law. While Amelia (</a:t>
            </a:r>
            <a:r>
              <a:rPr lang="en-US" sz="2000" b="1" dirty="0">
                <a:solidFill>
                  <a:srgbClr val="0070C0"/>
                </a:solidFill>
                <a:effectLst/>
              </a:rPr>
              <a:t>Wendy Raquel Robinson</a:t>
            </a:r>
            <a:r>
              <a:rPr lang="en-US" sz="2000" dirty="0">
                <a:effectLst/>
              </a:rPr>
              <a:t>) played Steve’s sensible girlfriend.</a:t>
            </a:r>
            <a:endParaRPr lang="en-US" sz="2000" dirty="0"/>
          </a:p>
        </p:txBody>
      </p:sp>
      <p:pic>
        <p:nvPicPr>
          <p:cNvPr id="4" name="Picture 3" descr="A group of people posing for a photo&#10;&#10;Description automatically generated">
            <a:extLst>
              <a:ext uri="{FF2B5EF4-FFF2-40B4-BE49-F238E27FC236}">
                <a16:creationId xmlns:a16="http://schemas.microsoft.com/office/drawing/2014/main" id="{4B78CFA6-E869-4307-8CF9-555B5B8095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94" r="8382"/>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4A08A-8524-4FFF-B5AE-8B353D267C12}"/>
              </a:ext>
            </a:extLst>
          </p:cNvPr>
          <p:cNvSpPr txBox="1"/>
          <p:nvPr/>
        </p:nvSpPr>
        <p:spPr>
          <a:xfrm>
            <a:off x="6506086" y="126861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72189727"/>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DFCFE6AB-6116-42FD-B0EE-C92C89A2C0C8}"/>
              </a:ext>
            </a:extLst>
          </p:cNvPr>
          <p:cNvSpPr txBox="1"/>
          <p:nvPr/>
        </p:nvSpPr>
        <p:spPr>
          <a:xfrm>
            <a:off x="630194" y="2199503"/>
            <a:ext cx="4673027" cy="4409811"/>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BAREFOOT IN THE PARK</a:t>
            </a:r>
            <a:r>
              <a:rPr lang="en-US" sz="2000" dirty="0">
                <a:effectLst/>
              </a:rPr>
              <a:t> – 1970, This was the Black version of Neil Simon’s play and movie about young newlyweds trying to manage a life on a shoestring budget while living in a run-down lower Manhattan walk-up apartment.  </a:t>
            </a:r>
            <a:r>
              <a:rPr lang="en-US" sz="2000" b="1" dirty="0" err="1">
                <a:solidFill>
                  <a:srgbClr val="0070C0"/>
                </a:solidFill>
                <a:effectLst/>
              </a:rPr>
              <a:t>Scoey</a:t>
            </a:r>
            <a:r>
              <a:rPr lang="en-US" sz="2000" b="1" dirty="0">
                <a:solidFill>
                  <a:srgbClr val="0070C0"/>
                </a:solidFill>
                <a:effectLst/>
              </a:rPr>
              <a:t> Mitchell</a:t>
            </a:r>
            <a:r>
              <a:rPr lang="en-US" sz="2000" dirty="0">
                <a:effectLst/>
              </a:rPr>
              <a:t> plays a lawyer Paul </a:t>
            </a:r>
            <a:r>
              <a:rPr lang="en-US" sz="2000" dirty="0" err="1">
                <a:effectLst/>
              </a:rPr>
              <a:t>Bratter</a:t>
            </a:r>
            <a:r>
              <a:rPr lang="en-US" sz="2000" dirty="0">
                <a:effectLst/>
              </a:rPr>
              <a:t>, while </a:t>
            </a:r>
            <a:r>
              <a:rPr lang="en-US" sz="2000" b="1" dirty="0">
                <a:solidFill>
                  <a:srgbClr val="0070C0"/>
                </a:solidFill>
                <a:effectLst/>
              </a:rPr>
              <a:t>Tracy Reed </a:t>
            </a:r>
            <a:r>
              <a:rPr lang="en-US" sz="2000" dirty="0">
                <a:effectLst/>
              </a:rPr>
              <a:t>plays his wife “Corie.” Mabel Bate’s (</a:t>
            </a:r>
            <a:r>
              <a:rPr lang="en-US" sz="2000" b="1" dirty="0">
                <a:solidFill>
                  <a:srgbClr val="0070C0"/>
                </a:solidFill>
                <a:effectLst/>
              </a:rPr>
              <a:t>Thelma Carpenter</a:t>
            </a:r>
            <a:r>
              <a:rPr lang="en-US" sz="2000" dirty="0">
                <a:effectLst/>
              </a:rPr>
              <a:t>) persistent suitor was Honey (</a:t>
            </a:r>
            <a:r>
              <a:rPr lang="en-US" sz="2000" b="1" dirty="0">
                <a:solidFill>
                  <a:srgbClr val="0070C0"/>
                </a:solidFill>
                <a:effectLst/>
              </a:rPr>
              <a:t>Nipsey Russell</a:t>
            </a:r>
            <a:r>
              <a:rPr lang="en-US" sz="2000" dirty="0">
                <a:effectLst/>
              </a:rPr>
              <a:t>).</a:t>
            </a:r>
          </a:p>
        </p:txBody>
      </p:sp>
      <p:pic>
        <p:nvPicPr>
          <p:cNvPr id="4" name="Picture 3" descr="A picture containing text, person, book, person&#10;&#10;Description automatically generated">
            <a:extLst>
              <a:ext uri="{FF2B5EF4-FFF2-40B4-BE49-F238E27FC236}">
                <a16:creationId xmlns:a16="http://schemas.microsoft.com/office/drawing/2014/main" id="{EA6B4F94-5E80-444E-9513-E826002EB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56883" y="717012"/>
            <a:ext cx="3785103" cy="5446191"/>
          </a:xfrm>
          <a:prstGeom prst="rect">
            <a:avLst/>
          </a:prstGeom>
          <a:noFill/>
        </p:spPr>
      </p:pic>
      <p:sp>
        <p:nvSpPr>
          <p:cNvPr id="6" name="TextBox 5">
            <a:extLst>
              <a:ext uri="{FF2B5EF4-FFF2-40B4-BE49-F238E27FC236}">
                <a16:creationId xmlns:a16="http://schemas.microsoft.com/office/drawing/2014/main" id="{82EF80A5-E7CA-4D04-BD9A-E469D19E7D8B}"/>
              </a:ext>
            </a:extLst>
          </p:cNvPr>
          <p:cNvSpPr txBox="1"/>
          <p:nvPr/>
        </p:nvSpPr>
        <p:spPr>
          <a:xfrm>
            <a:off x="1717589" y="1075038"/>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8258401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A91F2C-B887-4A7B-AD9B-59711727459B}"/>
              </a:ext>
            </a:extLst>
          </p:cNvPr>
          <p:cNvSpPr txBox="1"/>
          <p:nvPr/>
        </p:nvSpPr>
        <p:spPr>
          <a:xfrm>
            <a:off x="594370" y="1754660"/>
            <a:ext cx="4152773" cy="459671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i="1" cap="all" dirty="0">
                <a:effectLst/>
              </a:rPr>
              <a:t>ON OUR OWN</a:t>
            </a:r>
            <a:r>
              <a:rPr lang="en-US" sz="1700" dirty="0">
                <a:effectLst/>
              </a:rPr>
              <a:t> – 1994, The series stars Josh </a:t>
            </a:r>
            <a:r>
              <a:rPr lang="en-US" sz="1700" dirty="0" err="1">
                <a:effectLst/>
              </a:rPr>
              <a:t>Jerrico</a:t>
            </a:r>
            <a:r>
              <a:rPr lang="en-US" sz="1700" dirty="0">
                <a:effectLst/>
              </a:rPr>
              <a:t>/Aunt </a:t>
            </a:r>
            <a:r>
              <a:rPr lang="en-US" sz="1700" dirty="0" err="1">
                <a:effectLst/>
              </a:rPr>
              <a:t>Jelcinda</a:t>
            </a:r>
            <a:r>
              <a:rPr lang="en-US" sz="1700" dirty="0">
                <a:effectLst/>
              </a:rPr>
              <a:t> (</a:t>
            </a:r>
            <a:r>
              <a:rPr lang="en-US" sz="1700" b="1" dirty="0">
                <a:solidFill>
                  <a:srgbClr val="0070C0"/>
                </a:solidFill>
                <a:effectLst/>
              </a:rPr>
              <a:t>Ralph Louis Harris</a:t>
            </a:r>
            <a:r>
              <a:rPr lang="en-US" sz="1700" dirty="0">
                <a:effectLst/>
              </a:rPr>
              <a:t>) and six real life siblings: Jazz, </a:t>
            </a:r>
            <a:r>
              <a:rPr lang="en-US" sz="1700" b="1" dirty="0" err="1">
                <a:solidFill>
                  <a:srgbClr val="0070C0"/>
                </a:solidFill>
                <a:effectLst/>
              </a:rPr>
              <a:t>Jocqui</a:t>
            </a:r>
            <a:r>
              <a:rPr lang="en-US" sz="1700" b="1" dirty="0">
                <a:solidFill>
                  <a:srgbClr val="0070C0"/>
                </a:solidFill>
                <a:effectLst/>
              </a:rPr>
              <a:t>, </a:t>
            </a:r>
            <a:r>
              <a:rPr lang="en-US" sz="1700" b="1" u="none" strike="noStrike" dirty="0">
                <a:solidFill>
                  <a:srgbClr val="0070C0"/>
                </a:solidFill>
                <a:effectLst/>
              </a:rPr>
              <a:t>Jake</a:t>
            </a:r>
            <a:r>
              <a:rPr lang="en-US" sz="1700" b="1" dirty="0">
                <a:solidFill>
                  <a:srgbClr val="0070C0"/>
                </a:solidFill>
                <a:effectLst/>
              </a:rPr>
              <a:t>, </a:t>
            </a:r>
            <a:r>
              <a:rPr lang="en-US" sz="1700" b="1" dirty="0" err="1">
                <a:solidFill>
                  <a:srgbClr val="0070C0"/>
                </a:solidFill>
                <a:effectLst/>
              </a:rPr>
              <a:t>Jojo</a:t>
            </a:r>
            <a:r>
              <a:rPr lang="en-US" sz="1700" b="1" dirty="0">
                <a:solidFill>
                  <a:srgbClr val="0070C0"/>
                </a:solidFill>
                <a:effectLst/>
              </a:rPr>
              <a:t>, </a:t>
            </a:r>
            <a:r>
              <a:rPr lang="en-US" sz="1700" b="1" u="none" strike="noStrike" dirty="0">
                <a:solidFill>
                  <a:srgbClr val="0070C0"/>
                </a:solidFill>
                <a:effectLst/>
              </a:rPr>
              <a:t>Jurnee</a:t>
            </a:r>
            <a:r>
              <a:rPr lang="en-US" sz="1700" dirty="0">
                <a:effectLst/>
              </a:rPr>
              <a:t>, and </a:t>
            </a:r>
            <a:r>
              <a:rPr lang="en-US" sz="1700" b="1" u="none" strike="noStrike" dirty="0">
                <a:solidFill>
                  <a:srgbClr val="0070C0"/>
                </a:solidFill>
                <a:effectLst/>
              </a:rPr>
              <a:t>Jussie Smollett</a:t>
            </a:r>
            <a:r>
              <a:rPr lang="en-US" sz="1700" dirty="0">
                <a:effectLst/>
              </a:rPr>
              <a:t>. The </a:t>
            </a:r>
            <a:r>
              <a:rPr lang="en-US" sz="1700" dirty="0" err="1">
                <a:effectLst/>
              </a:rPr>
              <a:t>Jerrico</a:t>
            </a:r>
            <a:r>
              <a:rPr lang="en-US" sz="1700" dirty="0">
                <a:effectLst/>
              </a:rPr>
              <a:t> family, consisting of seven brothers and sisters live in the O'Fallon Park neighborhood of </a:t>
            </a:r>
            <a:r>
              <a:rPr lang="en-US" sz="1700" u="none" strike="noStrike" dirty="0">
                <a:effectLst/>
              </a:rPr>
              <a:t>St. Louis</a:t>
            </a:r>
            <a:r>
              <a:rPr lang="en-US" sz="1700" dirty="0">
                <a:effectLst/>
              </a:rPr>
              <a:t> who lose their parents and are being raised by the eldest brother, Josh. The early episodes focused on the siblings attempting to not be split up by authorities. This inspires Josh, the eldest brother, who was trying to raise the family alone, to dress in drag and pose as older guardian, Aunt </a:t>
            </a:r>
            <a:r>
              <a:rPr lang="en-US" sz="1700" dirty="0" err="1">
                <a:effectLst/>
              </a:rPr>
              <a:t>Jelcinda</a:t>
            </a:r>
            <a:r>
              <a:rPr lang="en-US" sz="1700" dirty="0">
                <a:effectLst/>
              </a:rPr>
              <a:t> (also known as "Mama J"), to fool their case worker, Alana Michaels (</a:t>
            </a:r>
            <a:r>
              <a:rPr lang="en-US" sz="1700" b="1" u="none" strike="noStrike" dirty="0">
                <a:solidFill>
                  <a:srgbClr val="0070C0"/>
                </a:solidFill>
                <a:effectLst/>
              </a:rPr>
              <a:t>Kimberley Kates</a:t>
            </a:r>
            <a:r>
              <a:rPr lang="en-US" sz="1700" dirty="0">
                <a:effectLst/>
              </a:rPr>
              <a:t>). Alana quickly sees through the charade but decides to help the family stay together.</a:t>
            </a:r>
            <a:endParaRPr lang="en-US" sz="1700" dirty="0"/>
          </a:p>
        </p:txBody>
      </p:sp>
      <p:pic>
        <p:nvPicPr>
          <p:cNvPr id="4" name="Picture 3" descr="A group of people posing for a photo&#10;&#10;Description automatically generated">
            <a:extLst>
              <a:ext uri="{FF2B5EF4-FFF2-40B4-BE49-F238E27FC236}">
                <a16:creationId xmlns:a16="http://schemas.microsoft.com/office/drawing/2014/main" id="{6C4B5E6B-15A1-47D1-8D96-E1B7E7189973}"/>
              </a:ext>
            </a:extLst>
          </p:cNvPr>
          <p:cNvPicPr>
            <a:picLocks noChangeAspect="1"/>
          </p:cNvPicPr>
          <p:nvPr/>
        </p:nvPicPr>
        <p:blipFill rotWithShape="1">
          <a:blip r:embed="rId2">
            <a:extLst>
              <a:ext uri="{28A0092B-C50C-407E-A947-70E740481C1C}">
                <a14:useLocalDpi xmlns:a14="http://schemas.microsoft.com/office/drawing/2010/main" val="0"/>
              </a:ext>
            </a:extLst>
          </a:blip>
          <a:srcRect l="2512" r="-2" b="-2"/>
          <a:stretch/>
        </p:blipFill>
        <p:spPr>
          <a:xfrm>
            <a:off x="5039127" y="1248032"/>
            <a:ext cx="6857840" cy="4695568"/>
          </a:xfrm>
          <a:prstGeom prst="rect">
            <a:avLst/>
          </a:prstGeom>
        </p:spPr>
      </p:pic>
      <p:sp>
        <p:nvSpPr>
          <p:cNvPr id="5" name="TextBox 4">
            <a:extLst>
              <a:ext uri="{FF2B5EF4-FFF2-40B4-BE49-F238E27FC236}">
                <a16:creationId xmlns:a16="http://schemas.microsoft.com/office/drawing/2014/main" id="{BC071AAB-B32C-4E65-B631-7B6D568A6885}"/>
              </a:ext>
            </a:extLst>
          </p:cNvPr>
          <p:cNvSpPr txBox="1"/>
          <p:nvPr/>
        </p:nvSpPr>
        <p:spPr>
          <a:xfrm>
            <a:off x="1672065" y="116153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374774441"/>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7D3D3-C3EA-49B3-9A18-F26FF1C98772}"/>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cap="all" dirty="0">
                <a:effectLst/>
              </a:rPr>
              <a:t>IN THE HOUSE</a:t>
            </a:r>
            <a:r>
              <a:rPr lang="en-US" sz="1900" dirty="0">
                <a:effectLst/>
              </a:rPr>
              <a:t> – 1995, Marion Hill (</a:t>
            </a:r>
            <a:r>
              <a:rPr lang="en-US" sz="1900" b="1" u="none" strike="noStrike" dirty="0">
                <a:solidFill>
                  <a:srgbClr val="0070C0"/>
                </a:solidFill>
                <a:effectLst/>
              </a:rPr>
              <a:t>LL Cool J</a:t>
            </a:r>
            <a:r>
              <a:rPr lang="en-US" sz="1900" dirty="0">
                <a:effectLst/>
              </a:rPr>
              <a:t>) is a former professional football player. Because of his financial predicament, Marion is forced to rent out most of the rooms in his house to newly divorced single mother Jackie Warren (</a:t>
            </a:r>
            <a:r>
              <a:rPr lang="en-US" sz="1900" b="1" u="none" strike="noStrike" dirty="0">
                <a:solidFill>
                  <a:srgbClr val="0070C0"/>
                </a:solidFill>
                <a:effectLst/>
              </a:rPr>
              <a:t>Debbie Allen</a:t>
            </a:r>
            <a:r>
              <a:rPr lang="en-US" sz="1900" dirty="0">
                <a:effectLst/>
              </a:rPr>
              <a:t>) and her two children, Tiffany (</a:t>
            </a:r>
            <a:r>
              <a:rPr lang="en-US" sz="1900" b="1" u="none" strike="noStrike" dirty="0">
                <a:solidFill>
                  <a:srgbClr val="0070C0"/>
                </a:solidFill>
                <a:effectLst/>
              </a:rPr>
              <a:t>Maia Campbell</a:t>
            </a:r>
            <a:r>
              <a:rPr lang="en-US" sz="1900" dirty="0">
                <a:effectLst/>
              </a:rPr>
              <a:t>) and Austin (</a:t>
            </a:r>
            <a:r>
              <a:rPr lang="en-US" sz="1900" b="1" u="none" strike="noStrike" dirty="0">
                <a:solidFill>
                  <a:srgbClr val="0070C0"/>
                </a:solidFill>
                <a:effectLst/>
              </a:rPr>
              <a:t>Jeffery Wood</a:t>
            </a:r>
            <a:r>
              <a:rPr lang="en-US" sz="1900" dirty="0">
                <a:effectLst/>
              </a:rPr>
              <a:t>). After the second season, the series was retooled, becoming more adult-oriented. Jackie and Austin both moved back East while Tiffany stayed with Marion to finish high school. Joining the cast for the third season was </a:t>
            </a:r>
            <a:r>
              <a:rPr lang="en-US" sz="1900" u="none" strike="noStrike" dirty="0">
                <a:effectLst/>
              </a:rPr>
              <a:t>Alfonso Ribeiro</a:t>
            </a:r>
            <a:r>
              <a:rPr lang="en-US" sz="1900" dirty="0">
                <a:effectLst/>
              </a:rPr>
              <a:t> as Dr. Maxwell and </a:t>
            </a:r>
            <a:r>
              <a:rPr lang="en-US" sz="1900" u="none" strike="noStrike" dirty="0">
                <a:effectLst/>
              </a:rPr>
              <a:t>Kim Wayans</a:t>
            </a:r>
            <a:r>
              <a:rPr lang="en-US" sz="1900" dirty="0">
                <a:effectLst/>
              </a:rPr>
              <a:t> as Tonia Harris. Both Maxwell and Tonia helped Marion manage the </a:t>
            </a:r>
            <a:r>
              <a:rPr lang="en-US" sz="1900" u="none" strike="noStrike" dirty="0">
                <a:effectLst/>
              </a:rPr>
              <a:t>Los Angeles</a:t>
            </a:r>
            <a:r>
              <a:rPr lang="en-US" sz="1900" dirty="0">
                <a:effectLst/>
              </a:rPr>
              <a:t> sports clinic he owns, then Tonia leaves for the WNBA after Season 4, and Tiffany leaves after only two episodes in Season 5,</a:t>
            </a:r>
            <a:endParaRPr lang="en-US" sz="1900" dirty="0"/>
          </a:p>
        </p:txBody>
      </p:sp>
      <p:pic>
        <p:nvPicPr>
          <p:cNvPr id="4" name="Picture 3" descr="A group of people posing for the camera&#10;&#10;Description automatically generated">
            <a:extLst>
              <a:ext uri="{FF2B5EF4-FFF2-40B4-BE49-F238E27FC236}">
                <a16:creationId xmlns:a16="http://schemas.microsoft.com/office/drawing/2014/main" id="{31856E30-A9D1-4962-ABBF-F5B0FA64AC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C07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C11C2F-968B-4F37-8462-4B41258A533C}"/>
              </a:ext>
            </a:extLst>
          </p:cNvPr>
          <p:cNvSpPr txBox="1"/>
          <p:nvPr/>
        </p:nvSpPr>
        <p:spPr>
          <a:xfrm>
            <a:off x="6923687" y="143025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028842118"/>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B67E3D6B-CEF3-4C9D-90F3-80A36DBF5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053" y="1527240"/>
            <a:ext cx="4777381" cy="363081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A7CB6B1-0ADC-4B45-9D38-F5E52C9119AC}"/>
              </a:ext>
            </a:extLst>
          </p:cNvPr>
          <p:cNvSpPr txBox="1"/>
          <p:nvPr/>
        </p:nvSpPr>
        <p:spPr>
          <a:xfrm>
            <a:off x="838199" y="1644201"/>
            <a:ext cx="5257800"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effectLst/>
              </a:rPr>
              <a:t>THE PARENT ‘HOOD</a:t>
            </a:r>
            <a:r>
              <a:rPr lang="en-US" sz="2000" dirty="0">
                <a:effectLst/>
              </a:rPr>
              <a:t> – 1995, Robert Peterson (</a:t>
            </a:r>
            <a:r>
              <a:rPr lang="en-US" sz="2000" b="1" dirty="0">
                <a:solidFill>
                  <a:srgbClr val="0070C0"/>
                </a:solidFill>
                <a:effectLst/>
              </a:rPr>
              <a:t>Robert Townsend</a:t>
            </a:r>
            <a:r>
              <a:rPr lang="en-US" sz="2000" dirty="0">
                <a:effectLst/>
              </a:rPr>
              <a:t>) was a professor of communications at N.Y.U. His wife Jerri (</a:t>
            </a:r>
            <a:r>
              <a:rPr lang="en-US" sz="2000" b="1" dirty="0">
                <a:solidFill>
                  <a:srgbClr val="0070C0"/>
                </a:solidFill>
                <a:effectLst/>
              </a:rPr>
              <a:t>Suzzanne Douglas</a:t>
            </a:r>
            <a:r>
              <a:rPr lang="en-US" sz="2000" dirty="0">
                <a:effectLst/>
              </a:rPr>
              <a:t>) was in law school. Michael (</a:t>
            </a:r>
            <a:r>
              <a:rPr lang="en-US" sz="2000" b="1" dirty="0">
                <a:solidFill>
                  <a:srgbClr val="0070C0"/>
                </a:solidFill>
                <a:effectLst/>
              </a:rPr>
              <a:t>Kenny Blank</a:t>
            </a:r>
            <a:r>
              <a:rPr lang="en-US" sz="2000" dirty="0">
                <a:effectLst/>
              </a:rPr>
              <a:t>) was a prankster, and sister Zaria (</a:t>
            </a:r>
            <a:r>
              <a:rPr lang="en-US" sz="2000" b="1" dirty="0">
                <a:solidFill>
                  <a:srgbClr val="0070C0"/>
                </a:solidFill>
                <a:effectLst/>
              </a:rPr>
              <a:t>Reagan Gómez-Preston</a:t>
            </a:r>
            <a:r>
              <a:rPr lang="en-US" sz="2000" dirty="0">
                <a:effectLst/>
              </a:rPr>
              <a:t>) was mostly interested in chasing boys. Nicholas (</a:t>
            </a:r>
            <a:r>
              <a:rPr lang="en-US" sz="2000" b="1" dirty="0">
                <a:solidFill>
                  <a:srgbClr val="0070C0"/>
                </a:solidFill>
                <a:effectLst/>
              </a:rPr>
              <a:t>Curtis Williams</a:t>
            </a:r>
            <a:r>
              <a:rPr lang="en-US" sz="2000" dirty="0">
                <a:effectLst/>
              </a:rPr>
              <a:t>) is a bright-eyed eight-year-old who has discovered the joys of mischief. Four-year-old </a:t>
            </a:r>
            <a:r>
              <a:rPr lang="en-US" sz="2000" dirty="0" err="1">
                <a:effectLst/>
              </a:rPr>
              <a:t>Cece</a:t>
            </a:r>
            <a:r>
              <a:rPr lang="en-US" sz="2000" dirty="0">
                <a:effectLst/>
              </a:rPr>
              <a:t> (</a:t>
            </a:r>
            <a:r>
              <a:rPr lang="en-US" sz="2000" b="1" dirty="0">
                <a:solidFill>
                  <a:srgbClr val="0070C0"/>
                </a:solidFill>
                <a:effectLst/>
              </a:rPr>
              <a:t>Ashli Amari Adams</a:t>
            </a:r>
            <a:r>
              <a:rPr lang="en-US" sz="2000" dirty="0">
                <a:effectLst/>
              </a:rPr>
              <a:t>) is the darling of the family. Robert's childhood buddy Wendell (</a:t>
            </a:r>
            <a:r>
              <a:rPr lang="en-US" sz="2000" b="1" u="none" strike="noStrike" dirty="0" err="1">
                <a:solidFill>
                  <a:srgbClr val="0070C0"/>
                </a:solidFill>
                <a:effectLst/>
              </a:rPr>
              <a:t>Faizon</a:t>
            </a:r>
            <a:r>
              <a:rPr lang="en-US" sz="2000" b="1" u="none" strike="noStrike" dirty="0">
                <a:solidFill>
                  <a:srgbClr val="0070C0"/>
                </a:solidFill>
                <a:effectLst/>
              </a:rPr>
              <a:t> Love</a:t>
            </a:r>
            <a:r>
              <a:rPr lang="en-US" sz="2000" dirty="0">
                <a:effectLst/>
              </a:rPr>
              <a:t>) offers his own unique viewpoint. The Peterson family was very similar to the Huxtable family.</a:t>
            </a:r>
            <a:endParaRPr lang="en-US" sz="2000" dirty="0"/>
          </a:p>
        </p:txBody>
      </p:sp>
      <p:sp>
        <p:nvSpPr>
          <p:cNvPr id="7" name="TextBox 6">
            <a:extLst>
              <a:ext uri="{FF2B5EF4-FFF2-40B4-BE49-F238E27FC236}">
                <a16:creationId xmlns:a16="http://schemas.microsoft.com/office/drawing/2014/main" id="{6A7F5AA8-EACC-4798-A1E3-EF0F6E33E29F}"/>
              </a:ext>
            </a:extLst>
          </p:cNvPr>
          <p:cNvSpPr txBox="1"/>
          <p:nvPr/>
        </p:nvSpPr>
        <p:spPr>
          <a:xfrm>
            <a:off x="2191049" y="1036092"/>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496791978"/>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E3BFC-BE2C-42FC-87E7-D7A960429078}"/>
              </a:ext>
            </a:extLst>
          </p:cNvPr>
          <p:cNvSpPr txBox="1"/>
          <p:nvPr/>
        </p:nvSpPr>
        <p:spPr>
          <a:xfrm>
            <a:off x="4965431" y="2438400"/>
            <a:ext cx="6586489" cy="3785419"/>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THE WAYANS BROS.</a:t>
            </a:r>
            <a:r>
              <a:rPr lang="en-US" sz="2000" dirty="0">
                <a:effectLst/>
              </a:rPr>
              <a:t> – 1995, Shawn and Marlon Williams (</a:t>
            </a:r>
            <a:r>
              <a:rPr lang="en-US" sz="2000" b="1" u="none" strike="noStrike" dirty="0">
                <a:solidFill>
                  <a:srgbClr val="0070C0"/>
                </a:solidFill>
                <a:effectLst/>
              </a:rPr>
              <a:t>Shawn Wayans</a:t>
            </a:r>
            <a:r>
              <a:rPr lang="en-US" sz="2000" b="1" dirty="0">
                <a:solidFill>
                  <a:srgbClr val="0070C0"/>
                </a:solidFill>
                <a:effectLst/>
              </a:rPr>
              <a:t> </a:t>
            </a:r>
            <a:r>
              <a:rPr lang="en-US" sz="2000" dirty="0">
                <a:effectLst/>
              </a:rPr>
              <a:t>and </a:t>
            </a:r>
            <a:r>
              <a:rPr lang="en-US" sz="2000" b="1" u="none" strike="noStrike" dirty="0">
                <a:solidFill>
                  <a:srgbClr val="0070C0"/>
                </a:solidFill>
                <a:effectLst/>
              </a:rPr>
              <a:t>Marlon Wayans</a:t>
            </a:r>
            <a:r>
              <a:rPr lang="en-US" sz="2000" dirty="0">
                <a:effectLst/>
              </a:rPr>
              <a:t>) are brothers who live in an apartment on 117th street in </a:t>
            </a:r>
            <a:r>
              <a:rPr lang="en-US" sz="2000" u="none" strike="noStrike" dirty="0">
                <a:effectLst/>
              </a:rPr>
              <a:t>Harlem</a:t>
            </a:r>
            <a:r>
              <a:rPr lang="en-US" sz="2000" dirty="0">
                <a:effectLst/>
              </a:rPr>
              <a:t> and own a local newsstand. Shawn, a womanizing, stylish and responsible young bachelor and Marlon's older brother. Younger brother Shawn is a dimwitted, immature, sex crazed, unsanitary and lazy dude. John "Pops" Williams (</a:t>
            </a:r>
            <a:r>
              <a:rPr lang="en-US" sz="2000" b="1" dirty="0">
                <a:solidFill>
                  <a:srgbClr val="0070C0"/>
                </a:solidFill>
                <a:effectLst/>
              </a:rPr>
              <a:t>John Witherspoon</a:t>
            </a:r>
            <a:r>
              <a:rPr lang="en-US" sz="2000" dirty="0">
                <a:effectLst/>
              </a:rPr>
              <a:t>), plays their dysfunctional tacky father who owns a famed diner next to the newsstand.</a:t>
            </a:r>
          </a:p>
        </p:txBody>
      </p:sp>
      <p:pic>
        <p:nvPicPr>
          <p:cNvPr id="4" name="Picture 3" descr="A group of men holding up a sign&#10;&#10;Description automatically generated with medium confidence">
            <a:extLst>
              <a:ext uri="{FF2B5EF4-FFF2-40B4-BE49-F238E27FC236}">
                <a16:creationId xmlns:a16="http://schemas.microsoft.com/office/drawing/2014/main" id="{1F541352-BC89-41A4-83D5-4F6DEA9C16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098" r="21207"/>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DB5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05CEB3-FB12-457A-BBB1-EDEF85263490}"/>
              </a:ext>
            </a:extLst>
          </p:cNvPr>
          <p:cNvSpPr txBox="1"/>
          <p:nvPr/>
        </p:nvSpPr>
        <p:spPr>
          <a:xfrm>
            <a:off x="6861903" y="116864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890760907"/>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5047E4-D401-4C97-8C34-79CE77CA7D9E}"/>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b="1" i="1" cap="all" dirty="0">
                <a:effectLst/>
              </a:rPr>
              <a:t>CLEGHORNE!</a:t>
            </a:r>
            <a:r>
              <a:rPr lang="en-US" sz="1900" dirty="0">
                <a:effectLst/>
              </a:rPr>
              <a:t> – 1995, Ellen Carlson (</a:t>
            </a:r>
            <a:r>
              <a:rPr lang="en-US" sz="1900" b="1" dirty="0">
                <a:solidFill>
                  <a:srgbClr val="0070C0"/>
                </a:solidFill>
                <a:effectLst/>
              </a:rPr>
              <a:t>Cleghorne</a:t>
            </a:r>
            <a:r>
              <a:rPr lang="en-US" sz="1900" dirty="0">
                <a:effectLst/>
              </a:rPr>
              <a:t>), is a single mom, who runs a struggling television commercial production company and trying to raise her nine-year-old daughter </a:t>
            </a:r>
            <a:r>
              <a:rPr lang="en-US" sz="1900" dirty="0" err="1">
                <a:effectLst/>
              </a:rPr>
              <a:t>Akeyla</a:t>
            </a:r>
            <a:r>
              <a:rPr lang="en-US" sz="1900" dirty="0">
                <a:effectLst/>
              </a:rPr>
              <a:t> (</a:t>
            </a:r>
            <a:r>
              <a:rPr lang="en-US" sz="1900" b="1" dirty="0" err="1">
                <a:solidFill>
                  <a:srgbClr val="0070C0"/>
                </a:solidFill>
                <a:effectLst/>
              </a:rPr>
              <a:t>Cerita</a:t>
            </a:r>
            <a:r>
              <a:rPr lang="en-US" sz="1900" b="1" dirty="0">
                <a:solidFill>
                  <a:srgbClr val="0070C0"/>
                </a:solidFill>
                <a:effectLst/>
              </a:rPr>
              <a:t> Monet </a:t>
            </a:r>
            <a:r>
              <a:rPr lang="en-US" sz="1900" b="1" dirty="0" err="1">
                <a:solidFill>
                  <a:srgbClr val="0070C0"/>
                </a:solidFill>
                <a:effectLst/>
              </a:rPr>
              <a:t>Bickelmann</a:t>
            </a:r>
            <a:r>
              <a:rPr lang="en-US" sz="1900" dirty="0">
                <a:effectLst/>
              </a:rPr>
              <a:t>) on </a:t>
            </a:r>
            <a:r>
              <a:rPr lang="en-US" sz="1900" u="none" strike="noStrike" dirty="0">
                <a:effectLst/>
              </a:rPr>
              <a:t>Manhattan's Upper West Side</a:t>
            </a:r>
            <a:r>
              <a:rPr lang="en-US" sz="1900" dirty="0">
                <a:effectLst/>
              </a:rPr>
              <a:t>. Ellen tries to balance raising her daughter, running a company in </a:t>
            </a:r>
            <a:r>
              <a:rPr lang="en-US" sz="1900" u="none" strike="noStrike" dirty="0">
                <a:effectLst/>
              </a:rPr>
              <a:t>SoHo</a:t>
            </a:r>
            <a:r>
              <a:rPr lang="en-US" sz="1900" dirty="0">
                <a:effectLst/>
              </a:rPr>
              <a:t> in Lower Manhattan, and interference from her overbearing parents, Sidney  (</a:t>
            </a:r>
            <a:r>
              <a:rPr lang="en-US" sz="1900" b="1" dirty="0">
                <a:solidFill>
                  <a:srgbClr val="0070C0"/>
                </a:solidFill>
                <a:effectLst/>
              </a:rPr>
              <a:t>Garrett Morris</a:t>
            </a:r>
            <a:r>
              <a:rPr lang="en-US" sz="1900" dirty="0">
                <a:effectLst/>
              </a:rPr>
              <a:t>) and Lena (</a:t>
            </a:r>
            <a:r>
              <a:rPr lang="en-US" sz="1900" b="1" dirty="0">
                <a:solidFill>
                  <a:srgbClr val="0070C0"/>
                </a:solidFill>
                <a:effectLst/>
              </a:rPr>
              <a:t>Alaina Reed Hall</a:t>
            </a:r>
            <a:r>
              <a:rPr lang="en-US" sz="1900" dirty="0">
                <a:effectLst/>
              </a:rPr>
              <a:t>), who lived next door. </a:t>
            </a:r>
            <a:r>
              <a:rPr lang="en-US" sz="1900" b="1" dirty="0">
                <a:solidFill>
                  <a:srgbClr val="0070C0"/>
                </a:solidFill>
                <a:effectLst/>
              </a:rPr>
              <a:t>Sherri Shepherd </a:t>
            </a:r>
            <a:r>
              <a:rPr lang="en-US" sz="1900" dirty="0">
                <a:effectLst/>
              </a:rPr>
              <a:t>plays Victoria, Ellen's dim-witted sister who aspires to become a model.</a:t>
            </a:r>
            <a:endParaRPr lang="en-US" sz="19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3AB13F93-9E08-4A1E-8292-8654BD2460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5905"/>
          <a:stretch/>
        </p:blipFill>
        <p:spPr>
          <a:xfrm>
            <a:off x="5977788" y="799352"/>
            <a:ext cx="5425410" cy="5259296"/>
          </a:xfrm>
          <a:prstGeom prst="rect">
            <a:avLst/>
          </a:prstGeom>
        </p:spPr>
      </p:pic>
      <p:sp>
        <p:nvSpPr>
          <p:cNvPr id="14" name="TextBox 13">
            <a:extLst>
              <a:ext uri="{FF2B5EF4-FFF2-40B4-BE49-F238E27FC236}">
                <a16:creationId xmlns:a16="http://schemas.microsoft.com/office/drawing/2014/main" id="{214F2920-885C-4624-89F5-761AAA1A74E7}"/>
              </a:ext>
            </a:extLst>
          </p:cNvPr>
          <p:cNvSpPr txBox="1"/>
          <p:nvPr/>
        </p:nvSpPr>
        <p:spPr>
          <a:xfrm>
            <a:off x="1763600" y="1333489"/>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60334645"/>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7BD681D-F228-42C2-BDB1-4CF4E53CA856}"/>
              </a:ext>
            </a:extLst>
          </p:cNvPr>
          <p:cNvSpPr txBox="1"/>
          <p:nvPr/>
        </p:nvSpPr>
        <p:spPr>
          <a:xfrm>
            <a:off x="838200" y="1825624"/>
            <a:ext cx="5393361" cy="3394961"/>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b="1" i="1" cap="all" dirty="0">
                <a:effectLst/>
              </a:rPr>
              <a:t>MINOR ADJUSTMENTS</a:t>
            </a:r>
            <a:r>
              <a:rPr lang="en-US" sz="2000" dirty="0">
                <a:effectLst/>
              </a:rPr>
              <a:t> – </a:t>
            </a:r>
            <a:r>
              <a:rPr lang="en-US" sz="2400" dirty="0">
                <a:effectLst/>
              </a:rPr>
              <a:t>1995, Standup comic </a:t>
            </a:r>
            <a:r>
              <a:rPr lang="en-US" sz="2400" b="1" dirty="0">
                <a:solidFill>
                  <a:srgbClr val="0070C0"/>
                </a:solidFill>
                <a:effectLst/>
              </a:rPr>
              <a:t>Rondell Sheridan </a:t>
            </a:r>
            <a:r>
              <a:rPr lang="en-US" sz="2400" dirty="0">
                <a:effectLst/>
              </a:rPr>
              <a:t>plays Dr. Ron </a:t>
            </a:r>
            <a:r>
              <a:rPr lang="en-US" sz="2400" dirty="0" err="1">
                <a:effectLst/>
              </a:rPr>
              <a:t>Aimes</a:t>
            </a:r>
            <a:r>
              <a:rPr lang="en-US" sz="2400" dirty="0">
                <a:effectLst/>
              </a:rPr>
              <a:t>, a child psychologist in Philly. Rachel (</a:t>
            </a:r>
            <a:r>
              <a:rPr lang="en-US" sz="2400" b="1" dirty="0">
                <a:solidFill>
                  <a:srgbClr val="0070C0"/>
                </a:solidFill>
                <a:effectLst/>
              </a:rPr>
              <a:t>Wendy Raquel Robinson</a:t>
            </a:r>
            <a:r>
              <a:rPr lang="en-US" sz="2400" dirty="0">
                <a:effectLst/>
              </a:rPr>
              <a:t>) was his savvy wife, with 10-year-old son Trevor (</a:t>
            </a:r>
            <a:r>
              <a:rPr lang="en-US" sz="2400" b="1" dirty="0">
                <a:solidFill>
                  <a:srgbClr val="0070C0"/>
                </a:solidFill>
                <a:effectLst/>
              </a:rPr>
              <a:t>Bobby E. McAdams II</a:t>
            </a:r>
            <a:r>
              <a:rPr lang="en-US" sz="2400" dirty="0">
                <a:effectLst/>
              </a:rPr>
              <a:t>) and four-year-old daughter Emma (</a:t>
            </a:r>
            <a:r>
              <a:rPr lang="en-US" sz="2400" b="1" dirty="0">
                <a:solidFill>
                  <a:srgbClr val="0070C0"/>
                </a:solidFill>
                <a:effectLst/>
              </a:rPr>
              <a:t>Camille </a:t>
            </a:r>
            <a:r>
              <a:rPr lang="en-US" sz="2400" b="1" dirty="0" err="1">
                <a:solidFill>
                  <a:srgbClr val="0070C0"/>
                </a:solidFill>
                <a:effectLst/>
              </a:rPr>
              <a:t>Winbush</a:t>
            </a:r>
            <a:r>
              <a:rPr lang="en-US" sz="2400" dirty="0">
                <a:effectLst/>
              </a:rPr>
              <a:t>). Ron shared an office with fussy orthodontist Dr. Bruce (</a:t>
            </a:r>
            <a:r>
              <a:rPr lang="en-US" sz="2400" b="1" dirty="0">
                <a:solidFill>
                  <a:srgbClr val="0070C0"/>
                </a:solidFill>
                <a:effectLst/>
              </a:rPr>
              <a:t>Mitchell Whitfield</a:t>
            </a:r>
            <a:r>
              <a:rPr lang="en-US" sz="2400" dirty="0">
                <a:effectLst/>
              </a:rPr>
              <a:t>) and a neurotic pediatrician Dr. Francine (</a:t>
            </a:r>
            <a:r>
              <a:rPr lang="en-US" sz="2400" b="1" dirty="0">
                <a:solidFill>
                  <a:srgbClr val="0070C0"/>
                </a:solidFill>
                <a:effectLst/>
              </a:rPr>
              <a:t>Linda </a:t>
            </a:r>
            <a:r>
              <a:rPr lang="en-US" sz="2400" b="1" dirty="0" err="1">
                <a:solidFill>
                  <a:srgbClr val="0070C0"/>
                </a:solidFill>
                <a:effectLst/>
              </a:rPr>
              <a:t>Kash</a:t>
            </a:r>
            <a:r>
              <a:rPr lang="en-US" sz="2400" dirty="0">
                <a:effectLst/>
              </a:rPr>
              <a:t>).</a:t>
            </a:r>
            <a:endParaRPr lang="en-US" sz="2000" dirty="0"/>
          </a:p>
        </p:txBody>
      </p:sp>
      <p:pic>
        <p:nvPicPr>
          <p:cNvPr id="4" name="Picture 3" descr="A family posing for a picture&#10;&#10;Description automatically generated with low confidence">
            <a:extLst>
              <a:ext uri="{FF2B5EF4-FFF2-40B4-BE49-F238E27FC236}">
                <a16:creationId xmlns:a16="http://schemas.microsoft.com/office/drawing/2014/main" id="{6A8805E2-528A-4FDE-AE7E-0E35715910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500"/>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D924E3A-1987-42DB-B399-6ECF1F70338B}"/>
              </a:ext>
            </a:extLst>
          </p:cNvPr>
          <p:cNvSpPr txBox="1"/>
          <p:nvPr/>
        </p:nvSpPr>
        <p:spPr>
          <a:xfrm>
            <a:off x="2092195" y="1167468"/>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356660228"/>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3D9962AB-2DE8-461C-A9D3-C75EF8F85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667"/>
          <a:stretch/>
        </p:blipFill>
        <p:spPr>
          <a:xfrm>
            <a:off x="1118238" y="823527"/>
            <a:ext cx="4192595" cy="455136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1DC54848-11E8-42AE-A831-B11F4926AA91}"/>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effectLst/>
              </a:rPr>
              <a:t>GOODE BEHAVIOR</a:t>
            </a:r>
            <a:r>
              <a:rPr lang="en-US" sz="2400" dirty="0">
                <a:effectLst/>
              </a:rPr>
              <a:t> – 1996, Willie (</a:t>
            </a:r>
            <a:r>
              <a:rPr lang="en-US" sz="2400" b="1" dirty="0">
                <a:solidFill>
                  <a:srgbClr val="0070C0"/>
                </a:solidFill>
                <a:effectLst/>
              </a:rPr>
              <a:t>Sherman Hemsley</a:t>
            </a:r>
            <a:r>
              <a:rPr lang="en-US" sz="2400" dirty="0">
                <a:effectLst/>
              </a:rPr>
              <a:t>) was a paroled con artist whose freedom was contingent on living with his son Franklin (</a:t>
            </a:r>
            <a:r>
              <a:rPr lang="en-US" sz="2400" b="1" dirty="0" err="1">
                <a:solidFill>
                  <a:srgbClr val="0070C0"/>
                </a:solidFill>
                <a:effectLst/>
              </a:rPr>
              <a:t>Dorien</a:t>
            </a:r>
            <a:r>
              <a:rPr lang="en-US" sz="2400" b="1" dirty="0">
                <a:solidFill>
                  <a:srgbClr val="0070C0"/>
                </a:solidFill>
                <a:effectLst/>
              </a:rPr>
              <a:t> Wilson</a:t>
            </a:r>
            <a:r>
              <a:rPr lang="en-US" sz="2400" dirty="0">
                <a:effectLst/>
              </a:rPr>
              <a:t>), who he had not seen in 15 years. Willie moved in under house arrest – complete with ankle bracelet – forcing Franklin and his wife and television news anchor, Barbara (</a:t>
            </a:r>
            <a:r>
              <a:rPr lang="en-US" sz="2400" b="1" dirty="0">
                <a:solidFill>
                  <a:srgbClr val="0070C0"/>
                </a:solidFill>
                <a:effectLst/>
              </a:rPr>
              <a:t>Alex </a:t>
            </a:r>
            <a:r>
              <a:rPr lang="en-US" sz="2400" b="1" dirty="0" err="1">
                <a:solidFill>
                  <a:srgbClr val="0070C0"/>
                </a:solidFill>
                <a:effectLst/>
              </a:rPr>
              <a:t>Datcher</a:t>
            </a:r>
            <a:r>
              <a:rPr lang="en-US" sz="2400" dirty="0">
                <a:effectLst/>
              </a:rPr>
              <a:t>) to make some lifestyle adjustments.</a:t>
            </a:r>
            <a:endParaRPr lang="en-US" sz="2400" dirty="0"/>
          </a:p>
        </p:txBody>
      </p:sp>
      <p:sp>
        <p:nvSpPr>
          <p:cNvPr id="7" name="TextBox 6">
            <a:extLst>
              <a:ext uri="{FF2B5EF4-FFF2-40B4-BE49-F238E27FC236}">
                <a16:creationId xmlns:a16="http://schemas.microsoft.com/office/drawing/2014/main" id="{28B421B1-6A50-4DAC-A808-0BDF9379F72D}"/>
              </a:ext>
            </a:extLst>
          </p:cNvPr>
          <p:cNvSpPr txBox="1"/>
          <p:nvPr/>
        </p:nvSpPr>
        <p:spPr>
          <a:xfrm>
            <a:off x="6881169" y="130340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301864970"/>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cup&#10;&#10;Description automatically generated with low confidence">
            <a:extLst>
              <a:ext uri="{FF2B5EF4-FFF2-40B4-BE49-F238E27FC236}">
                <a16:creationId xmlns:a16="http://schemas.microsoft.com/office/drawing/2014/main" id="{6E65780B-D836-4989-B4F6-5744AAC47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44" y="1202058"/>
            <a:ext cx="5628018" cy="4221014"/>
          </a:xfrm>
          <a:prstGeom prst="rect">
            <a:avLst/>
          </a:prstGeom>
        </p:spPr>
      </p:pic>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524340-1A69-4F7A-9003-DB59BCA88C84}"/>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cap="all" dirty="0">
                <a:effectLst/>
              </a:rPr>
              <a:t>COSBY </a:t>
            </a:r>
            <a:r>
              <a:rPr lang="en-US" sz="2000" dirty="0">
                <a:effectLst/>
              </a:rPr>
              <a:t>– 1996, After 30-years as an airline employee, Hilton Lucas (</a:t>
            </a:r>
            <a:r>
              <a:rPr lang="en-US" sz="2000" b="1" dirty="0">
                <a:solidFill>
                  <a:srgbClr val="0070C0"/>
                </a:solidFill>
                <a:effectLst/>
              </a:rPr>
              <a:t>Bill Cosby</a:t>
            </a:r>
            <a:r>
              <a:rPr lang="en-US" sz="2000" dirty="0">
                <a:effectLst/>
              </a:rPr>
              <a:t>) is pink-slipped and becomes a cranky 60-year-old, but lovable fellow. His wife Ruthie (</a:t>
            </a:r>
            <a:r>
              <a:rPr lang="en-US" sz="2000" b="1" dirty="0">
                <a:solidFill>
                  <a:srgbClr val="0070C0"/>
                </a:solidFill>
                <a:effectLst/>
              </a:rPr>
              <a:t>Phylicia Rashad</a:t>
            </a:r>
            <a:r>
              <a:rPr lang="en-US" sz="2000" dirty="0">
                <a:effectLst/>
              </a:rPr>
              <a:t>) worked part-time at a flower shop in Queens, NY. The struggling flower shop started selling their daughter, Erica’s (</a:t>
            </a:r>
            <a:r>
              <a:rPr lang="en-US" sz="2000" b="1" dirty="0">
                <a:solidFill>
                  <a:srgbClr val="0070C0"/>
                </a:solidFill>
                <a:effectLst/>
              </a:rPr>
              <a:t>T’ Keyah Crystal </a:t>
            </a:r>
            <a:r>
              <a:rPr lang="en-US" sz="2000" b="1" dirty="0" err="1">
                <a:solidFill>
                  <a:srgbClr val="0070C0"/>
                </a:solidFill>
                <a:effectLst/>
              </a:rPr>
              <a:t>Keymah</a:t>
            </a:r>
            <a:r>
              <a:rPr lang="en-US" sz="2000" dirty="0">
                <a:effectLst/>
              </a:rPr>
              <a:t>) cookies and coffee and became a popular place and was rechristened The Flower Café.</a:t>
            </a:r>
            <a:endParaRPr lang="en-US" sz="2000" dirty="0"/>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7CE9781-01AD-4A9C-93B0-DECE2C9EA848}"/>
              </a:ext>
            </a:extLst>
          </p:cNvPr>
          <p:cNvSpPr txBox="1"/>
          <p:nvPr/>
        </p:nvSpPr>
        <p:spPr>
          <a:xfrm>
            <a:off x="8114024" y="1254716"/>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4076853765"/>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1C65622-00A7-4692-AF6C-116E2DC4E4CD}"/>
              </a:ext>
            </a:extLst>
          </p:cNvPr>
          <p:cNvSpPr txBox="1"/>
          <p:nvPr/>
        </p:nvSpPr>
        <p:spPr>
          <a:xfrm>
            <a:off x="838200" y="1825625"/>
            <a:ext cx="5393361" cy="3864907"/>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cap="all" dirty="0">
                <a:effectLst/>
              </a:rPr>
              <a:t>HOMEBOYS IN OUTER SPACE</a:t>
            </a:r>
            <a:r>
              <a:rPr lang="en-US" sz="2000" dirty="0">
                <a:effectLst/>
              </a:rPr>
              <a:t> – 1996, Ty (</a:t>
            </a:r>
            <a:r>
              <a:rPr lang="en-US" sz="2000" b="1" dirty="0">
                <a:solidFill>
                  <a:srgbClr val="0070C0"/>
                </a:solidFill>
                <a:effectLst/>
              </a:rPr>
              <a:t>Flex</a:t>
            </a:r>
            <a:r>
              <a:rPr lang="en-US" sz="2000" dirty="0">
                <a:effectLst/>
              </a:rPr>
              <a:t>) and Morris (</a:t>
            </a:r>
            <a:r>
              <a:rPr lang="en-US" sz="2000" b="1" dirty="0">
                <a:solidFill>
                  <a:srgbClr val="0070C0"/>
                </a:solidFill>
                <a:effectLst/>
              </a:rPr>
              <a:t>Darryl Bell</a:t>
            </a:r>
            <a:r>
              <a:rPr lang="en-US" sz="2000" dirty="0">
                <a:effectLst/>
              </a:rPr>
              <a:t>) are a pair of 23</a:t>
            </a:r>
            <a:r>
              <a:rPr lang="en-US" sz="2000" baseline="30000" dirty="0">
                <a:effectLst/>
              </a:rPr>
              <a:t>rd</a:t>
            </a:r>
            <a:r>
              <a:rPr lang="en-US" sz="2000" dirty="0">
                <a:effectLst/>
              </a:rPr>
              <a:t>-century Black </a:t>
            </a:r>
            <a:r>
              <a:rPr lang="en-US" sz="2000" dirty="0"/>
              <a:t>g</a:t>
            </a:r>
            <a:r>
              <a:rPr lang="en-US" sz="2000" dirty="0">
                <a:effectLst/>
              </a:rPr>
              <a:t>uys who traveled from planet to planet across the galaxy in their Space </a:t>
            </a:r>
            <a:r>
              <a:rPr lang="en-US" sz="2000" dirty="0" err="1">
                <a:effectLst/>
              </a:rPr>
              <a:t>Hoopty</a:t>
            </a:r>
            <a:r>
              <a:rPr lang="en-US" sz="2000" dirty="0">
                <a:effectLst/>
              </a:rPr>
              <a:t> – a small spaceship which, from the outside, looked like an oversized beat-up </a:t>
            </a:r>
            <a:r>
              <a:rPr lang="en-US" sz="2000" dirty="0" err="1">
                <a:effectLst/>
              </a:rPr>
              <a:t>junker</a:t>
            </a:r>
            <a:r>
              <a:rPr lang="en-US" sz="2000" dirty="0">
                <a:effectLst/>
              </a:rPr>
              <a:t>. Morris was serious and had aspirations of becoming a starship commander, but Ty was a fun-loving friend with raging hormones and outrageous hair, caused both guys to be expelled from Starship Commander Community College.</a:t>
            </a:r>
          </a:p>
        </p:txBody>
      </p:sp>
      <p:pic>
        <p:nvPicPr>
          <p:cNvPr id="4" name="Picture 3" descr="A person and a child posing for a picture&#10;&#10;Description automatically generated with low confidence">
            <a:extLst>
              <a:ext uri="{FF2B5EF4-FFF2-40B4-BE49-F238E27FC236}">
                <a16:creationId xmlns:a16="http://schemas.microsoft.com/office/drawing/2014/main" id="{8C5EEFAC-929B-4D48-A899-A53D4D66AF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300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98D8814-0836-400F-B777-5A967205035F}"/>
              </a:ext>
            </a:extLst>
          </p:cNvPr>
          <p:cNvSpPr txBox="1"/>
          <p:nvPr/>
        </p:nvSpPr>
        <p:spPr>
          <a:xfrm>
            <a:off x="2067481" y="1167468"/>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625440797"/>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indoor, person&#10;&#10;Description automatically generated">
            <a:extLst>
              <a:ext uri="{FF2B5EF4-FFF2-40B4-BE49-F238E27FC236}">
                <a16:creationId xmlns:a16="http://schemas.microsoft.com/office/drawing/2014/main" id="{8F555342-0680-41E5-8926-0716ACF67D3F}"/>
              </a:ext>
            </a:extLst>
          </p:cNvPr>
          <p:cNvPicPr>
            <a:picLocks noChangeAspect="1"/>
          </p:cNvPicPr>
          <p:nvPr/>
        </p:nvPicPr>
        <p:blipFill rotWithShape="1">
          <a:blip r:embed="rId2">
            <a:extLst>
              <a:ext uri="{28A0092B-C50C-407E-A947-70E740481C1C}">
                <a14:useLocalDpi xmlns:a14="http://schemas.microsoft.com/office/drawing/2010/main" val="0"/>
              </a:ext>
            </a:extLst>
          </a:blip>
          <a:srcRect l="13504" r="660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45BCF1-5B4B-47F5-9E0B-195AA7CD321F}"/>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1" dirty="0">
                <a:effectLst/>
              </a:rPr>
              <a:t>BUDDIES</a:t>
            </a:r>
            <a:r>
              <a:rPr lang="en-US" sz="2200" dirty="0">
                <a:effectLst/>
              </a:rPr>
              <a:t> – 1996, Chicago childhood friends Dave (</a:t>
            </a:r>
            <a:r>
              <a:rPr lang="en-US" sz="2200" b="1" dirty="0">
                <a:solidFill>
                  <a:srgbClr val="0070C0"/>
                </a:solidFill>
                <a:effectLst/>
              </a:rPr>
              <a:t>David Chappelle</a:t>
            </a:r>
            <a:r>
              <a:rPr lang="en-US" sz="2200" dirty="0">
                <a:effectLst/>
              </a:rPr>
              <a:t>) and John (</a:t>
            </a:r>
            <a:r>
              <a:rPr lang="en-US" sz="2200" b="1" dirty="0">
                <a:solidFill>
                  <a:srgbClr val="0070C0"/>
                </a:solidFill>
                <a:effectLst/>
              </a:rPr>
              <a:t>Christopher </a:t>
            </a:r>
            <a:r>
              <a:rPr lang="en-US" sz="2200" b="1" dirty="0" err="1">
                <a:solidFill>
                  <a:srgbClr val="0070C0"/>
                </a:solidFill>
                <a:effectLst/>
              </a:rPr>
              <a:t>Gartin</a:t>
            </a:r>
            <a:r>
              <a:rPr lang="en-US" sz="2200" dirty="0">
                <a:effectLst/>
              </a:rPr>
              <a:t>) start a small film and videotaping company which they hoped would lead them to Hollywood, but for now they settled for taping bar mitzvahs and weddings. </a:t>
            </a:r>
            <a:r>
              <a:rPr lang="en-US" sz="2200" b="1" dirty="0">
                <a:solidFill>
                  <a:srgbClr val="0070C0"/>
                </a:solidFill>
                <a:effectLst/>
              </a:rPr>
              <a:t>Richard Roundtree </a:t>
            </a:r>
            <a:r>
              <a:rPr lang="en-US" sz="2200" dirty="0">
                <a:effectLst/>
              </a:rPr>
              <a:t>played Dave’s no-nonsense father and landlord.</a:t>
            </a:r>
            <a:endParaRPr lang="en-US" sz="2200" dirty="0"/>
          </a:p>
        </p:txBody>
      </p:sp>
      <p:sp>
        <p:nvSpPr>
          <p:cNvPr id="6" name="TextBox 5">
            <a:extLst>
              <a:ext uri="{FF2B5EF4-FFF2-40B4-BE49-F238E27FC236}">
                <a16:creationId xmlns:a16="http://schemas.microsoft.com/office/drawing/2014/main" id="{58C95D47-FC8C-465B-A280-D005E9EFA100}"/>
              </a:ext>
            </a:extLst>
          </p:cNvPr>
          <p:cNvSpPr txBox="1"/>
          <p:nvPr/>
        </p:nvSpPr>
        <p:spPr>
          <a:xfrm>
            <a:off x="6484332" y="143342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815967242"/>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4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306DA850-C8BF-4AB3-99C8-25E93F251ED1}"/>
              </a:ext>
            </a:extLst>
          </p:cNvPr>
          <p:cNvSpPr txBox="1"/>
          <p:nvPr/>
        </p:nvSpPr>
        <p:spPr>
          <a:xfrm>
            <a:off x="871220" y="1964618"/>
            <a:ext cx="6006192" cy="392813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cap="all" dirty="0">
                <a:solidFill>
                  <a:srgbClr val="804B3E"/>
                </a:solidFill>
                <a:effectLst/>
              </a:rPr>
              <a:t>SANFORD AND SON</a:t>
            </a:r>
            <a:r>
              <a:rPr lang="en-US" sz="2000" dirty="0">
                <a:solidFill>
                  <a:srgbClr val="804B3E"/>
                </a:solidFill>
                <a:effectLst/>
              </a:rPr>
              <a:t> – 1972, Fred Sanford (</a:t>
            </a:r>
            <a:r>
              <a:rPr lang="en-US" sz="2000" b="1" dirty="0">
                <a:solidFill>
                  <a:srgbClr val="0070C0"/>
                </a:solidFill>
                <a:effectLst/>
              </a:rPr>
              <a:t>Redd Foxx</a:t>
            </a:r>
            <a:r>
              <a:rPr lang="en-US" sz="2000" dirty="0">
                <a:solidFill>
                  <a:srgbClr val="804B3E"/>
                </a:solidFill>
                <a:effectLst/>
              </a:rPr>
              <a:t>) was a 65-year-old junk dealer with a 34-year-old son, Lamont (</a:t>
            </a:r>
            <a:r>
              <a:rPr lang="en-US" sz="2000" b="1" dirty="0">
                <a:solidFill>
                  <a:srgbClr val="0070C0"/>
                </a:solidFill>
                <a:effectLst/>
              </a:rPr>
              <a:t>Demond Wilson</a:t>
            </a:r>
            <a:r>
              <a:rPr lang="en-US" sz="2000" dirty="0">
                <a:solidFill>
                  <a:srgbClr val="804B3E"/>
                </a:solidFill>
                <a:effectLst/>
              </a:rPr>
              <a:t>). Fred was happy with the meager income from the junkyard, while Lamont wanted a more lucrative business. Fred was constantly at odds with the deeply religious, bible-toting Aunt Esther (</a:t>
            </a:r>
            <a:r>
              <a:rPr lang="en-US" sz="2000" b="1" dirty="0">
                <a:solidFill>
                  <a:srgbClr val="0070C0"/>
                </a:solidFill>
                <a:effectLst/>
              </a:rPr>
              <a:t>LaWanda Page</a:t>
            </a:r>
            <a:r>
              <a:rPr lang="en-US" sz="2000" dirty="0">
                <a:solidFill>
                  <a:srgbClr val="804B3E"/>
                </a:solidFill>
                <a:effectLst/>
              </a:rPr>
              <a:t>), who ran the </a:t>
            </a:r>
            <a:r>
              <a:rPr lang="en-US" sz="2000" i="1" dirty="0">
                <a:solidFill>
                  <a:srgbClr val="804B3E"/>
                </a:solidFill>
                <a:effectLst/>
              </a:rPr>
              <a:t>Sanford Arms</a:t>
            </a:r>
            <a:r>
              <a:rPr lang="en-US" sz="2000" dirty="0">
                <a:solidFill>
                  <a:srgbClr val="804B3E"/>
                </a:solidFill>
                <a:effectLst/>
              </a:rPr>
              <a:t>, a run-down rooming house located next door to the junkyard. The sitcom was known for its racial humor, bigotry, running gags and catchphrases like “I gonna git you sucker” and “This is the big one, Elizabeth! I’m coming to join </a:t>
            </a:r>
            <a:r>
              <a:rPr lang="en-US" sz="2000" dirty="0" err="1">
                <a:solidFill>
                  <a:srgbClr val="804B3E"/>
                </a:solidFill>
                <a:effectLst/>
              </a:rPr>
              <a:t>ya</a:t>
            </a:r>
            <a:r>
              <a:rPr lang="en-US" sz="2000" dirty="0">
                <a:solidFill>
                  <a:srgbClr val="804B3E"/>
                </a:solidFill>
                <a:effectLst/>
              </a:rPr>
              <a:t>, honey.”</a:t>
            </a:r>
            <a:endParaRPr lang="en-US" sz="2000" dirty="0">
              <a:solidFill>
                <a:srgbClr val="804B3E"/>
              </a:solidFill>
            </a:endParaRPr>
          </a:p>
        </p:txBody>
      </p:sp>
      <p:sp>
        <p:nvSpPr>
          <p:cNvPr id="18" name="Rectangle 17">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804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person, person, dressed&#10;&#10;Description automatically generated">
            <a:extLst>
              <a:ext uri="{FF2B5EF4-FFF2-40B4-BE49-F238E27FC236}">
                <a16:creationId xmlns:a16="http://schemas.microsoft.com/office/drawing/2014/main" id="{47EDD25B-CD2D-45E5-84E8-D82C28B03D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 r="1" b="1"/>
          <a:stretch/>
        </p:blipFill>
        <p:spPr bwMode="auto">
          <a:xfrm>
            <a:off x="7523826" y="862763"/>
            <a:ext cx="3788081" cy="5151142"/>
          </a:xfrm>
          <a:prstGeom prst="rect">
            <a:avLst/>
          </a:prstGeom>
          <a:noFill/>
        </p:spPr>
      </p:pic>
      <p:sp>
        <p:nvSpPr>
          <p:cNvPr id="7" name="TextBox 6">
            <a:extLst>
              <a:ext uri="{FF2B5EF4-FFF2-40B4-BE49-F238E27FC236}">
                <a16:creationId xmlns:a16="http://schemas.microsoft.com/office/drawing/2014/main" id="{4C20DFDE-771C-4F74-B904-E11C388DD965}"/>
              </a:ext>
            </a:extLst>
          </p:cNvPr>
          <p:cNvSpPr txBox="1"/>
          <p:nvPr/>
        </p:nvSpPr>
        <p:spPr>
          <a:xfrm>
            <a:off x="2533135" y="1065770"/>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4216543596"/>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952FA1-FF49-46D2-B160-89E57D08AAFD}"/>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Bef>
                <a:spcPts val="600"/>
              </a:spcBef>
              <a:spcAft>
                <a:spcPts val="600"/>
              </a:spcAft>
              <a:buFont typeface="Arial" panose="020B0604020202020204" pitchFamily="34" charset="0"/>
              <a:buChar char="•"/>
            </a:pPr>
            <a:r>
              <a:rPr lang="en-US" sz="2000" b="1" i="1" dirty="0">
                <a:effectLst/>
              </a:rPr>
              <a:t>THE JAMIE FOXX SHOW</a:t>
            </a:r>
            <a:r>
              <a:rPr lang="en-US" sz="2000" dirty="0">
                <a:effectLst/>
              </a:rPr>
              <a:t> – 1996, Jamie King (</a:t>
            </a:r>
            <a:r>
              <a:rPr lang="en-US" sz="2000" b="1" u="none" strike="noStrike" dirty="0">
                <a:solidFill>
                  <a:srgbClr val="0070C0"/>
                </a:solidFill>
                <a:effectLst/>
              </a:rPr>
              <a:t>Jamie Foxx</a:t>
            </a:r>
            <a:r>
              <a:rPr lang="en-US" sz="2000" dirty="0">
                <a:effectLst/>
              </a:rPr>
              <a:t>) is an aspiring </a:t>
            </a:r>
            <a:r>
              <a:rPr lang="en-US" sz="2000" u="none" strike="noStrike" dirty="0">
                <a:effectLst/>
              </a:rPr>
              <a:t>musician</a:t>
            </a:r>
            <a:r>
              <a:rPr lang="en-US" sz="2000" dirty="0">
                <a:effectLst/>
              </a:rPr>
              <a:t> from </a:t>
            </a:r>
            <a:r>
              <a:rPr lang="en-US" sz="2000" u="none" strike="noStrike" dirty="0">
                <a:effectLst/>
              </a:rPr>
              <a:t>Terrell, Texas</a:t>
            </a:r>
            <a:r>
              <a:rPr lang="en-US" sz="2000" dirty="0">
                <a:effectLst/>
              </a:rPr>
              <a:t>, who has come to </a:t>
            </a:r>
            <a:r>
              <a:rPr lang="en-US" sz="2000" u="none" strike="noStrike" dirty="0">
                <a:effectLst/>
              </a:rPr>
              <a:t>Los Angeles</a:t>
            </a:r>
            <a:r>
              <a:rPr lang="en-US" sz="2000" dirty="0">
                <a:effectLst/>
              </a:rPr>
              <a:t> to pursue a career in entertainment. To support himself, he worked at his family's hotel, the financially strapped King's Tower, which is owned by his Aunt </a:t>
            </a:r>
            <a:r>
              <a:rPr lang="en-US" sz="2000" dirty="0"/>
              <a:t>Helen (</a:t>
            </a:r>
            <a:r>
              <a:rPr lang="en-US" sz="2000" b="1" dirty="0" err="1">
                <a:solidFill>
                  <a:srgbClr val="0070C0"/>
                </a:solidFill>
              </a:rPr>
              <a:t>Ellia</a:t>
            </a:r>
            <a:r>
              <a:rPr lang="en-US" sz="2000" b="1" dirty="0">
                <a:solidFill>
                  <a:srgbClr val="0070C0"/>
                </a:solidFill>
              </a:rPr>
              <a:t> English</a:t>
            </a:r>
            <a:r>
              <a:rPr lang="en-US" sz="2000" dirty="0"/>
              <a:t>)</a:t>
            </a:r>
            <a:r>
              <a:rPr lang="en-US" sz="2000" b="1" dirty="0"/>
              <a:t> </a:t>
            </a:r>
            <a:r>
              <a:rPr lang="en-US" sz="2000" dirty="0">
                <a:effectLst/>
              </a:rPr>
              <a:t>and Uncle</a:t>
            </a:r>
            <a:r>
              <a:rPr lang="en-US" sz="2000" dirty="0"/>
              <a:t> </a:t>
            </a:r>
            <a:r>
              <a:rPr lang="en-US" sz="2000" dirty="0">
                <a:effectLst/>
              </a:rPr>
              <a:t>Junior King </a:t>
            </a:r>
            <a:r>
              <a:rPr lang="en-US" sz="2000" dirty="0"/>
              <a:t>(</a:t>
            </a:r>
            <a:r>
              <a:rPr lang="en-US" sz="2000" b="1" u="none" strike="noStrike" dirty="0">
                <a:solidFill>
                  <a:srgbClr val="0070C0"/>
                </a:solidFill>
                <a:effectLst/>
              </a:rPr>
              <a:t>Garrett Morris</a:t>
            </a:r>
            <a:r>
              <a:rPr lang="en-US" sz="2000" dirty="0">
                <a:effectLst/>
              </a:rPr>
              <a:t>). Among his co-workers were the beautiful and intelligent front desk clerk Francesca "Fancy" Monroe (</a:t>
            </a:r>
            <a:r>
              <a:rPr lang="en-US" sz="2000" b="1" u="none" strike="noStrike" dirty="0" err="1">
                <a:solidFill>
                  <a:srgbClr val="0070C0"/>
                </a:solidFill>
                <a:effectLst/>
              </a:rPr>
              <a:t>Garcelle</a:t>
            </a:r>
            <a:r>
              <a:rPr lang="en-US" sz="2000" b="1" u="none" strike="noStrike" dirty="0">
                <a:solidFill>
                  <a:srgbClr val="0070C0"/>
                </a:solidFill>
                <a:effectLst/>
              </a:rPr>
              <a:t> Beauvais</a:t>
            </a:r>
            <a:r>
              <a:rPr lang="en-US" sz="2000" dirty="0">
                <a:effectLst/>
              </a:rPr>
              <a:t>) and Jamie's high-strung, stuffed-shirt, "bourgeois" nemesis Braxton P. </a:t>
            </a:r>
            <a:r>
              <a:rPr lang="en-US" sz="2000" dirty="0" err="1">
                <a:effectLst/>
              </a:rPr>
              <a:t>Hartnabrig</a:t>
            </a:r>
            <a:r>
              <a:rPr lang="en-US" sz="2000" dirty="0">
                <a:effectLst/>
              </a:rPr>
              <a:t> (</a:t>
            </a:r>
            <a:r>
              <a:rPr lang="en-US" sz="2000" b="1" u="none" strike="noStrike" dirty="0">
                <a:solidFill>
                  <a:srgbClr val="0070C0"/>
                </a:solidFill>
                <a:effectLst/>
              </a:rPr>
              <a:t>Christopher B. Duncan</a:t>
            </a:r>
            <a:r>
              <a:rPr lang="en-US" sz="2000" dirty="0">
                <a:effectLst/>
              </a:rPr>
              <a:t>) who works as an accountant for the King's Tower.</a:t>
            </a:r>
          </a:p>
        </p:txBody>
      </p:sp>
      <p:pic>
        <p:nvPicPr>
          <p:cNvPr id="4" name="Picture 3" descr="A group of people posing for a photo&#10;&#10;Description automatically generated">
            <a:extLst>
              <a:ext uri="{FF2B5EF4-FFF2-40B4-BE49-F238E27FC236}">
                <a16:creationId xmlns:a16="http://schemas.microsoft.com/office/drawing/2014/main" id="{EB44CB72-37A4-4267-BE13-4D9D897F97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4"/>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27D21124-4503-408F-A2C6-7F408318CB53}"/>
              </a:ext>
            </a:extLst>
          </p:cNvPr>
          <p:cNvSpPr txBox="1"/>
          <p:nvPr/>
        </p:nvSpPr>
        <p:spPr>
          <a:xfrm>
            <a:off x="2339330" y="1419558"/>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618404715"/>
      </p:ext>
    </p:extLst>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spd="med" advClick="0" advTm="9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9D5B70-346E-42F1-BB32-DB6F2232D361}"/>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dirty="0">
                <a:effectLst/>
              </a:rPr>
              <a:t>MALCOLM AND EDDIE</a:t>
            </a:r>
            <a:r>
              <a:rPr lang="en-US" sz="1900" dirty="0">
                <a:effectLst/>
              </a:rPr>
              <a:t> – 1996, Malcolm (</a:t>
            </a:r>
            <a:r>
              <a:rPr lang="en-US" sz="1900" b="1" u="none" strike="noStrike" dirty="0">
                <a:solidFill>
                  <a:srgbClr val="0070C0"/>
                </a:solidFill>
                <a:effectLst/>
              </a:rPr>
              <a:t>Malcolm-Jamal Warner</a:t>
            </a:r>
            <a:r>
              <a:rPr lang="en-US" sz="1900" dirty="0">
                <a:effectLst/>
              </a:rPr>
              <a:t>) is a responsible and sensible </a:t>
            </a:r>
            <a:r>
              <a:rPr lang="en-US" sz="1900" u="none" strike="noStrike" dirty="0">
                <a:effectLst/>
              </a:rPr>
              <a:t>lad</a:t>
            </a:r>
            <a:r>
              <a:rPr lang="en-US" sz="1900" dirty="0">
                <a:effectLst/>
              </a:rPr>
              <a:t> who ends up sharing an apartment and a business venture with relentlessly enthusiastic tow truck owner Eddie (</a:t>
            </a:r>
            <a:r>
              <a:rPr lang="en-US" sz="1900" b="1" u="none" strike="noStrike" dirty="0">
                <a:solidFill>
                  <a:srgbClr val="0070C0"/>
                </a:solidFill>
                <a:effectLst/>
              </a:rPr>
              <a:t>Eddie Griffin</a:t>
            </a:r>
            <a:r>
              <a:rPr lang="en-US" sz="1900" dirty="0">
                <a:effectLst/>
              </a:rPr>
              <a:t>) in </a:t>
            </a:r>
            <a:r>
              <a:rPr lang="en-US" sz="1900" u="none" strike="noStrike" dirty="0">
                <a:effectLst/>
              </a:rPr>
              <a:t>Kansas City, Missouri</a:t>
            </a:r>
            <a:r>
              <a:rPr lang="en-US" sz="1900" dirty="0">
                <a:effectLst/>
              </a:rPr>
              <a:t>. A fast talker with outlandish frenetic energy, Eddie's charming naiveté always seems to get the duo into hot water. But no matter what the situation, these opposites always end up bailing each other out. When the guys unexpectedly became recipients of a considerable sum of money, Malcolm and Eddie decided to buy not only the old </a:t>
            </a:r>
            <a:r>
              <a:rPr lang="en-US" sz="1900" u="none" strike="noStrike" dirty="0">
                <a:effectLst/>
              </a:rPr>
              <a:t>Irish pub</a:t>
            </a:r>
            <a:r>
              <a:rPr lang="en-US" sz="1900" dirty="0">
                <a:effectLst/>
              </a:rPr>
              <a:t> below their apartment, but the entire building, including Eddie's garage, as an investment. As new bar owners, the guys gave the place a face lift by turning it into a </a:t>
            </a:r>
            <a:r>
              <a:rPr lang="en-US" sz="1900" u="none" strike="noStrike" dirty="0">
                <a:effectLst/>
              </a:rPr>
              <a:t>sports bar</a:t>
            </a:r>
            <a:r>
              <a:rPr lang="en-US" sz="1900" dirty="0">
                <a:effectLst/>
              </a:rPr>
              <a:t> and renaming it McGee's.</a:t>
            </a:r>
            <a:endParaRPr lang="en-US" sz="1900" dirty="0"/>
          </a:p>
        </p:txBody>
      </p:sp>
      <p:pic>
        <p:nvPicPr>
          <p:cNvPr id="4" name="Picture 3" descr="A group of people posing for a photo&#10;&#10;Description automatically generated">
            <a:extLst>
              <a:ext uri="{FF2B5EF4-FFF2-40B4-BE49-F238E27FC236}">
                <a16:creationId xmlns:a16="http://schemas.microsoft.com/office/drawing/2014/main" id="{FA4C0E35-AC50-4718-8A28-90266C19AC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sp>
        <p:nvSpPr>
          <p:cNvPr id="5" name="TextBox 4">
            <a:extLst>
              <a:ext uri="{FF2B5EF4-FFF2-40B4-BE49-F238E27FC236}">
                <a16:creationId xmlns:a16="http://schemas.microsoft.com/office/drawing/2014/main" id="{F5C8292F-7444-4D49-B26C-5613C974A28E}"/>
              </a:ext>
            </a:extLst>
          </p:cNvPr>
          <p:cNvSpPr txBox="1"/>
          <p:nvPr/>
        </p:nvSpPr>
        <p:spPr>
          <a:xfrm>
            <a:off x="6923687" y="162506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463112071"/>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F68489-1F02-48A8-B381-1CBC724711F0}"/>
              </a:ext>
            </a:extLst>
          </p:cNvPr>
          <p:cNvSpPr txBox="1"/>
          <p:nvPr/>
        </p:nvSpPr>
        <p:spPr>
          <a:xfrm>
            <a:off x="836680" y="2405067"/>
            <a:ext cx="6002110" cy="372903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sz="2000" b="1" i="1" dirty="0">
                <a:effectLst/>
              </a:rPr>
              <a:t>MOESHA</a:t>
            </a:r>
            <a:r>
              <a:rPr lang="en-US" sz="2000" dirty="0">
                <a:effectLst/>
              </a:rPr>
              <a:t> – 1996, A show about an upper-middle-class Black family through the eyes of a typical girl named Moesha (</a:t>
            </a:r>
            <a:r>
              <a:rPr lang="en-US" sz="2000" b="1" dirty="0">
                <a:solidFill>
                  <a:srgbClr val="0070C0"/>
                </a:solidFill>
                <a:effectLst/>
              </a:rPr>
              <a:t>Brandy Norwood</a:t>
            </a:r>
            <a:r>
              <a:rPr lang="en-US" sz="2000" dirty="0">
                <a:effectLst/>
              </a:rPr>
              <a:t>). Her father Frank (</a:t>
            </a:r>
            <a:r>
              <a:rPr lang="en-US" sz="2000" b="1" dirty="0">
                <a:solidFill>
                  <a:srgbClr val="0070C0"/>
                </a:solidFill>
                <a:effectLst/>
              </a:rPr>
              <a:t>William Allen Young</a:t>
            </a:r>
            <a:r>
              <a:rPr lang="en-US" sz="2000" dirty="0">
                <a:effectLst/>
              </a:rPr>
              <a:t>), a widower and </a:t>
            </a:r>
            <a:r>
              <a:rPr lang="en-US" sz="2000" u="none" strike="noStrike" dirty="0">
                <a:effectLst/>
              </a:rPr>
              <a:t>Saturn</a:t>
            </a:r>
            <a:r>
              <a:rPr lang="en-US" sz="2000" dirty="0">
                <a:effectLst/>
              </a:rPr>
              <a:t> car salesman (and later owner of his own dealership, Brothers Saturn), has married Dee (</a:t>
            </a:r>
            <a:r>
              <a:rPr lang="en-US" sz="2000" b="1" dirty="0">
                <a:solidFill>
                  <a:srgbClr val="0070C0"/>
                </a:solidFill>
                <a:effectLst/>
              </a:rPr>
              <a:t>Sheryl Lee Ralph</a:t>
            </a:r>
            <a:r>
              <a:rPr lang="en-US" sz="2000" dirty="0">
                <a:effectLst/>
              </a:rPr>
              <a:t>), the vice principal at Moesha's high school, much to Moesha's disapproval. The popular show dealt with real social issues affecting teenagers, such as premarital sex, the death of a parent, </a:t>
            </a:r>
            <a:r>
              <a:rPr lang="en-US" sz="2000" u="none" strike="noStrike" dirty="0">
                <a:effectLst/>
              </a:rPr>
              <a:t>teen pregnancy</a:t>
            </a:r>
            <a:r>
              <a:rPr lang="en-US" sz="2000" dirty="0">
                <a:effectLst/>
              </a:rPr>
              <a:t>, drug use, race relations, sexuality, </a:t>
            </a:r>
            <a:r>
              <a:rPr lang="en-US" sz="2000" u="none" strike="noStrike" dirty="0">
                <a:effectLst/>
              </a:rPr>
              <a:t>dementia</a:t>
            </a:r>
            <a:r>
              <a:rPr lang="en-US" sz="2000" dirty="0">
                <a:effectLst/>
              </a:rPr>
              <a:t>, and day-to-day issues teenagers faced at home and school such as gender prejudice and inequality. </a:t>
            </a:r>
          </a:p>
        </p:txBody>
      </p:sp>
      <p:pic>
        <p:nvPicPr>
          <p:cNvPr id="4" name="Picture 3" descr="A group of people posing for a photo&#10;&#10;Description automatically generated">
            <a:extLst>
              <a:ext uri="{FF2B5EF4-FFF2-40B4-BE49-F238E27FC236}">
                <a16:creationId xmlns:a16="http://schemas.microsoft.com/office/drawing/2014/main" id="{F761AB85-EE2F-44E5-94AE-D0EEDB2D08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787"/>
          <a:stretch/>
        </p:blipFill>
        <p:spPr>
          <a:xfrm>
            <a:off x="7199440" y="10"/>
            <a:ext cx="4992560" cy="6857990"/>
          </a:xfrm>
          <a:prstGeom prst="rect">
            <a:avLst/>
          </a:prstGeom>
          <a:effectLst/>
        </p:spPr>
      </p:pic>
      <p:sp>
        <p:nvSpPr>
          <p:cNvPr id="5" name="TextBox 4">
            <a:extLst>
              <a:ext uri="{FF2B5EF4-FFF2-40B4-BE49-F238E27FC236}">
                <a16:creationId xmlns:a16="http://schemas.microsoft.com/office/drawing/2014/main" id="{BEF1BB0F-08D7-469C-8456-3D668463653D}"/>
              </a:ext>
            </a:extLst>
          </p:cNvPr>
          <p:cNvSpPr txBox="1"/>
          <p:nvPr/>
        </p:nvSpPr>
        <p:spPr>
          <a:xfrm>
            <a:off x="2549395" y="151385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29023565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62BAA5-B835-4110-B627-6DA5122A555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dirty="0">
                <a:effectLst/>
              </a:rPr>
              <a:t>SPARKS</a:t>
            </a:r>
            <a:r>
              <a:rPr lang="en-US" sz="1900" dirty="0">
                <a:effectLst/>
              </a:rPr>
              <a:t> – 1996, A sitcom set in </a:t>
            </a:r>
            <a:r>
              <a:rPr lang="en-US" sz="1900" u="none" strike="noStrike" dirty="0">
                <a:effectLst/>
              </a:rPr>
              <a:t>Compton, California</a:t>
            </a:r>
            <a:r>
              <a:rPr lang="en-US" sz="1900" dirty="0">
                <a:effectLst/>
              </a:rPr>
              <a:t>, and is about the everyday lives of </a:t>
            </a:r>
            <a:r>
              <a:rPr lang="en-US" sz="1900" u="none" strike="noStrike" dirty="0">
                <a:effectLst/>
              </a:rPr>
              <a:t>lawyers</a:t>
            </a:r>
            <a:r>
              <a:rPr lang="en-US" sz="1900" dirty="0">
                <a:effectLst/>
              </a:rPr>
              <a:t> in a family-owned law practice. Alonzo (</a:t>
            </a:r>
            <a:r>
              <a:rPr lang="en-US" sz="1900" b="1" dirty="0">
                <a:solidFill>
                  <a:srgbClr val="0070C0"/>
                </a:solidFill>
                <a:effectLst/>
              </a:rPr>
              <a:t>James Avery</a:t>
            </a:r>
            <a:r>
              <a:rPr lang="en-US" sz="1900" dirty="0">
                <a:effectLst/>
              </a:rPr>
              <a:t>) is the patriarch with plans to leave the firm to his two sons, Maxey (</a:t>
            </a:r>
            <a:r>
              <a:rPr lang="en-US" sz="1900" b="1" dirty="0">
                <a:solidFill>
                  <a:srgbClr val="0070C0"/>
                </a:solidFill>
                <a:effectLst/>
              </a:rPr>
              <a:t>Miguel </a:t>
            </a:r>
            <a:r>
              <a:rPr lang="en-US" sz="1900" b="1" dirty="0" err="1">
                <a:solidFill>
                  <a:srgbClr val="0070C0"/>
                </a:solidFill>
                <a:effectLst/>
              </a:rPr>
              <a:t>Núñez</a:t>
            </a:r>
            <a:r>
              <a:rPr lang="en-US" sz="1900" b="1" dirty="0">
                <a:solidFill>
                  <a:srgbClr val="0070C0"/>
                </a:solidFill>
                <a:effectLst/>
              </a:rPr>
              <a:t>, Jr</a:t>
            </a:r>
            <a:r>
              <a:rPr lang="en-US" sz="1900" dirty="0">
                <a:effectLst/>
              </a:rPr>
              <a:t>.), a flashy dresser and ladies’ man, and Greg (</a:t>
            </a:r>
            <a:r>
              <a:rPr lang="en-US" sz="1900" b="1" dirty="0">
                <a:solidFill>
                  <a:srgbClr val="0070C0"/>
                </a:solidFill>
                <a:effectLst/>
              </a:rPr>
              <a:t>Terrence Howard</a:t>
            </a:r>
            <a:r>
              <a:rPr lang="en-US" sz="1900" dirty="0">
                <a:effectLst/>
              </a:rPr>
              <a:t>), a conservative and thoughtful attorney. Wilma (</a:t>
            </a:r>
            <a:r>
              <a:rPr lang="en-US" sz="1900" b="1" dirty="0">
                <a:solidFill>
                  <a:srgbClr val="0070C0"/>
                </a:solidFill>
                <a:effectLst/>
              </a:rPr>
              <a:t>Robin Givens</a:t>
            </a:r>
            <a:r>
              <a:rPr lang="en-US" sz="1900" dirty="0">
                <a:effectLst/>
              </a:rPr>
              <a:t>) is the sexy Stanford Law School grad who has the romantic attention of both sons.</a:t>
            </a:r>
            <a:endParaRPr lang="en-US" sz="1900" dirty="0"/>
          </a:p>
        </p:txBody>
      </p:sp>
      <p:pic>
        <p:nvPicPr>
          <p:cNvPr id="4" name="Picture 3" descr="A group of people posing for a photo&#10;&#10;Description automatically generated">
            <a:extLst>
              <a:ext uri="{FF2B5EF4-FFF2-40B4-BE49-F238E27FC236}">
                <a16:creationId xmlns:a16="http://schemas.microsoft.com/office/drawing/2014/main" id="{776AD9CD-12CB-4F02-B97A-8B200BE249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83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101016F6-8EEF-4228-815D-7A82F5E4C4EF}"/>
              </a:ext>
            </a:extLst>
          </p:cNvPr>
          <p:cNvSpPr txBox="1"/>
          <p:nvPr/>
        </p:nvSpPr>
        <p:spPr>
          <a:xfrm>
            <a:off x="1605527" y="1660951"/>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24326188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859D39FD-088D-470E-B38C-05B8CC6F5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422" y="640080"/>
            <a:ext cx="4531995" cy="5577840"/>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D6E972-8265-469C-BA24-72AAEE79F04A}"/>
              </a:ext>
            </a:extLst>
          </p:cNvPr>
          <p:cNvSpPr txBox="1"/>
          <p:nvPr/>
        </p:nvSpPr>
        <p:spPr>
          <a:xfrm>
            <a:off x="6278689" y="2667131"/>
            <a:ext cx="5163667" cy="355078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600" b="1" i="1" dirty="0">
                <a:effectLst/>
              </a:rPr>
              <a:t>THE STEVE HARVEY SHOW</a:t>
            </a:r>
            <a:r>
              <a:rPr lang="en-US" sz="1600" dirty="0">
                <a:effectLst/>
              </a:rPr>
              <a:t> – 1996, Steve Hightower (</a:t>
            </a:r>
            <a:r>
              <a:rPr lang="en-US" sz="1600" b="1" u="none" strike="noStrike" dirty="0">
                <a:solidFill>
                  <a:srgbClr val="0070C0"/>
                </a:solidFill>
                <a:effectLst/>
              </a:rPr>
              <a:t>Steve Harvey</a:t>
            </a:r>
            <a:r>
              <a:rPr lang="en-US" sz="1600" dirty="0">
                <a:effectLst/>
              </a:rPr>
              <a:t>) is a 1970s </a:t>
            </a:r>
            <a:r>
              <a:rPr lang="en-US" sz="1600" u="none" strike="noStrike" dirty="0">
                <a:effectLst/>
              </a:rPr>
              <a:t>funk</a:t>
            </a:r>
            <a:r>
              <a:rPr lang="en-US" sz="1600" dirty="0">
                <a:effectLst/>
              </a:rPr>
              <a:t> legend who is now a music, drama and art teacher/vice principal at </a:t>
            </a:r>
            <a:r>
              <a:rPr lang="en-US" sz="1600" u="none" strike="noStrike" dirty="0">
                <a:effectLst/>
              </a:rPr>
              <a:t>Booker T. Washington</a:t>
            </a:r>
            <a:r>
              <a:rPr lang="en-US" sz="1600" dirty="0">
                <a:effectLst/>
              </a:rPr>
              <a:t> High School on </a:t>
            </a:r>
            <a:r>
              <a:rPr lang="en-US" sz="1600" u="none" strike="noStrike" dirty="0">
                <a:effectLst/>
              </a:rPr>
              <a:t>Chicago</a:t>
            </a:r>
            <a:r>
              <a:rPr lang="en-US" sz="1600" dirty="0">
                <a:effectLst/>
              </a:rPr>
              <a:t>'s West Side. Cedric Robinson (</a:t>
            </a:r>
            <a:r>
              <a:rPr lang="en-US" sz="1600" b="1" u="none" strike="noStrike" dirty="0">
                <a:solidFill>
                  <a:srgbClr val="0070C0"/>
                </a:solidFill>
                <a:effectLst/>
              </a:rPr>
              <a:t>Cedric the Entertainer</a:t>
            </a:r>
            <a:r>
              <a:rPr lang="en-US" sz="1600" dirty="0">
                <a:effectLst/>
              </a:rPr>
              <a:t>) is a coach at the high school, and Steve's longtime best friend. The principal is Steve's former classmate, Regina (</a:t>
            </a:r>
            <a:r>
              <a:rPr lang="en-US" sz="1600" b="1" u="none" strike="noStrike" dirty="0">
                <a:solidFill>
                  <a:srgbClr val="0070C0"/>
                </a:solidFill>
                <a:effectLst/>
              </a:rPr>
              <a:t>Wendy Raquel Robinson</a:t>
            </a:r>
            <a:r>
              <a:rPr lang="en-US" sz="1600" dirty="0">
                <a:effectLst/>
              </a:rPr>
              <a:t>), whom Steve affectionately calls "Piggy" because she was overweight in childhood. Regina’s secretary is outspoken drama queen </a:t>
            </a:r>
            <a:r>
              <a:rPr lang="en-US" sz="1600" dirty="0" err="1">
                <a:effectLst/>
              </a:rPr>
              <a:t>Lovita</a:t>
            </a:r>
            <a:r>
              <a:rPr lang="en-US" sz="1600" dirty="0">
                <a:effectLst/>
              </a:rPr>
              <a:t> Jenkins (</a:t>
            </a:r>
            <a:r>
              <a:rPr lang="en-US" sz="1600" b="1" u="none" strike="noStrike" dirty="0">
                <a:solidFill>
                  <a:srgbClr val="0070C0"/>
                </a:solidFill>
                <a:effectLst/>
              </a:rPr>
              <a:t>Terri J. Vaughn</a:t>
            </a:r>
            <a:r>
              <a:rPr lang="en-US" sz="1600" dirty="0">
                <a:effectLst/>
              </a:rPr>
              <a:t>). Steve forms a strong bond with two of his students: Romeo Santana (</a:t>
            </a:r>
            <a:r>
              <a:rPr lang="en-US" sz="1600" b="1" u="none" strike="noStrike" dirty="0">
                <a:solidFill>
                  <a:srgbClr val="0070C0"/>
                </a:solidFill>
                <a:effectLst/>
              </a:rPr>
              <a:t>Merlin Santana</a:t>
            </a:r>
            <a:r>
              <a:rPr lang="en-US" sz="1600" dirty="0">
                <a:effectLst/>
              </a:rPr>
              <a:t>), a stylish, self-absorbed ladies' man, and the equally juvenile Bullethead (</a:t>
            </a:r>
            <a:r>
              <a:rPr lang="en-US" sz="1600" b="1" u="none" strike="noStrike" dirty="0">
                <a:solidFill>
                  <a:srgbClr val="0070C0"/>
                </a:solidFill>
                <a:effectLst/>
              </a:rPr>
              <a:t>William Lee Scott</a:t>
            </a:r>
            <a:r>
              <a:rPr lang="en-US" sz="1600" dirty="0">
                <a:effectLst/>
              </a:rPr>
              <a:t>) - acting as their mentor, and gradually, accepts them as friends. </a:t>
            </a:r>
            <a:endParaRPr lang="en-US" sz="1600" dirty="0"/>
          </a:p>
        </p:txBody>
      </p:sp>
      <p:sp>
        <p:nvSpPr>
          <p:cNvPr id="6" name="TextBox 5">
            <a:extLst>
              <a:ext uri="{FF2B5EF4-FFF2-40B4-BE49-F238E27FC236}">
                <a16:creationId xmlns:a16="http://schemas.microsoft.com/office/drawing/2014/main" id="{74A895EE-FD4F-405F-AF2B-06D227424885}"/>
              </a:ext>
            </a:extLst>
          </p:cNvPr>
          <p:cNvSpPr txBox="1"/>
          <p:nvPr/>
        </p:nvSpPr>
        <p:spPr>
          <a:xfrm>
            <a:off x="7316350" y="1499341"/>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790780960"/>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AD42D97B-7B7D-44E8-98C5-0D669DB2ED81}"/>
              </a:ext>
            </a:extLst>
          </p:cNvPr>
          <p:cNvSpPr txBox="1"/>
          <p:nvPr/>
        </p:nvSpPr>
        <p:spPr>
          <a:xfrm>
            <a:off x="487866" y="3045269"/>
            <a:ext cx="6348559" cy="3211597"/>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i="1" dirty="0">
                <a:effectLst/>
              </a:rPr>
              <a:t>SMART GUY</a:t>
            </a:r>
            <a:r>
              <a:rPr lang="en-US" dirty="0">
                <a:effectLst/>
              </a:rPr>
              <a:t> – 1997, Set in Washington, D.C., the show centers on the misadventures of boy genius and youngest child T. J. (</a:t>
            </a:r>
            <a:r>
              <a:rPr lang="en-US" b="1" u="none" strike="noStrike" dirty="0">
                <a:solidFill>
                  <a:srgbClr val="0070C0"/>
                </a:solidFill>
                <a:effectLst/>
              </a:rPr>
              <a:t>Tahj Mowry</a:t>
            </a:r>
            <a:r>
              <a:rPr lang="en-US" dirty="0">
                <a:effectLst/>
              </a:rPr>
              <a:t>), who at the age of 10 moves from elementary school and gets transferred to Piedmont High School. He must adjust to the life with older, but not necessarily wiser, high school teenagers – including his brother Marcus (</a:t>
            </a:r>
            <a:r>
              <a:rPr lang="en-US" b="1" u="none" strike="noStrike" dirty="0">
                <a:solidFill>
                  <a:srgbClr val="0070C0"/>
                </a:solidFill>
                <a:effectLst/>
              </a:rPr>
              <a:t>Jason Weaver</a:t>
            </a:r>
            <a:r>
              <a:rPr lang="en-US" dirty="0">
                <a:effectLst/>
              </a:rPr>
              <a:t>) and Marcus' best friend Mo (</a:t>
            </a:r>
            <a:r>
              <a:rPr lang="en-US" b="1" u="none" strike="noStrike" dirty="0">
                <a:solidFill>
                  <a:srgbClr val="0070C0"/>
                </a:solidFill>
                <a:effectLst/>
              </a:rPr>
              <a:t>Omar Gooding</a:t>
            </a:r>
            <a:r>
              <a:rPr lang="en-US" dirty="0">
                <a:effectLst/>
              </a:rPr>
              <a:t>). Episodes typically deal with T. J.'s missteps of trying to fit in as a kid genius, in high school, as well as the contrast between his smarts and his brother's underachieving nature. </a:t>
            </a:r>
            <a:r>
              <a:rPr lang="en-US" b="1" dirty="0">
                <a:solidFill>
                  <a:srgbClr val="0070C0"/>
                </a:solidFill>
                <a:effectLst/>
              </a:rPr>
              <a:t>Essence Atkins </a:t>
            </a:r>
            <a:r>
              <a:rPr lang="en-US" dirty="0">
                <a:effectLst/>
              </a:rPr>
              <a:t>plays T. J.’s and Marcus’s sister Yvette. Floyd (</a:t>
            </a:r>
            <a:r>
              <a:rPr lang="en-US" b="1" u="none" strike="noStrike" dirty="0">
                <a:solidFill>
                  <a:srgbClr val="0070C0"/>
                </a:solidFill>
                <a:effectLst/>
              </a:rPr>
              <a:t>John Marshall Jones</a:t>
            </a:r>
            <a:r>
              <a:rPr lang="en-US" dirty="0">
                <a:effectLst/>
              </a:rPr>
              <a:t>), is a widowed single father who owns his own roofing business, deals with the problems of raising his three kids.</a:t>
            </a:r>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1F3D5C15-384F-460F-89B8-128F56273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1" r="825"/>
          <a:stretch/>
        </p:blipFill>
        <p:spPr>
          <a:xfrm>
            <a:off x="7684006" y="10"/>
            <a:ext cx="4507993" cy="6857990"/>
          </a:xfrm>
          <a:prstGeom prst="rect">
            <a:avLst/>
          </a:prstGeom>
        </p:spPr>
      </p:pic>
      <p:sp>
        <p:nvSpPr>
          <p:cNvPr id="7" name="TextBox 6">
            <a:extLst>
              <a:ext uri="{FF2B5EF4-FFF2-40B4-BE49-F238E27FC236}">
                <a16:creationId xmlns:a16="http://schemas.microsoft.com/office/drawing/2014/main" id="{90EFC7E3-7428-4DC4-AA21-654811ACF256}"/>
              </a:ext>
            </a:extLst>
          </p:cNvPr>
          <p:cNvSpPr txBox="1"/>
          <p:nvPr/>
        </p:nvSpPr>
        <p:spPr>
          <a:xfrm>
            <a:off x="2549395" y="151385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94260111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people posing for a photo&#10;&#10;Description automatically generated with medium confidence">
            <a:extLst>
              <a:ext uri="{FF2B5EF4-FFF2-40B4-BE49-F238E27FC236}">
                <a16:creationId xmlns:a16="http://schemas.microsoft.com/office/drawing/2014/main" id="{1662F2D1-B978-422E-9C0C-5761486EB4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0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3EC636-A80B-4AF7-8595-41D95E52FDA9}"/>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i="1" dirty="0">
                <a:effectLst/>
              </a:rPr>
              <a:t>ARSENIO</a:t>
            </a:r>
            <a:r>
              <a:rPr lang="en-US" sz="2200" dirty="0">
                <a:effectLst/>
              </a:rPr>
              <a:t> – 1997, Hall starred as Michael Atwood, the host of a sports cable show on ASTV in </a:t>
            </a:r>
            <a:r>
              <a:rPr lang="en-US" sz="2200" u="none" strike="noStrike" dirty="0">
                <a:effectLst/>
              </a:rPr>
              <a:t>Atlanta</a:t>
            </a:r>
            <a:r>
              <a:rPr lang="en-US" sz="2200" dirty="0">
                <a:effectLst/>
              </a:rPr>
              <a:t>. Michael is also newly married with his lawyer wife Vivian (</a:t>
            </a:r>
            <a:r>
              <a:rPr lang="en-US" sz="2200" b="1" u="none" strike="noStrike" dirty="0">
                <a:solidFill>
                  <a:srgbClr val="0070C0"/>
                </a:solidFill>
                <a:effectLst/>
              </a:rPr>
              <a:t>Vivica A. Fox</a:t>
            </a:r>
            <a:r>
              <a:rPr lang="en-US" sz="2200" dirty="0">
                <a:effectLst/>
              </a:rPr>
              <a:t>). His co-host is Al (</a:t>
            </a:r>
            <a:r>
              <a:rPr lang="en-US" sz="2200" b="1" u="none" strike="noStrike" dirty="0">
                <a:solidFill>
                  <a:srgbClr val="0070C0"/>
                </a:solidFill>
                <a:effectLst/>
              </a:rPr>
              <a:t>Kevin Dunn</a:t>
            </a:r>
            <a:r>
              <a:rPr lang="en-US" sz="2200" dirty="0">
                <a:effectLst/>
              </a:rPr>
              <a:t>), who Michael sometimes asks for advice on his home life. Living with Michael and Vicki is Vicki's younger brother Matthew (</a:t>
            </a:r>
            <a:r>
              <a:rPr lang="en-US" sz="2200" b="1" u="none" strike="noStrike" dirty="0" err="1">
                <a:solidFill>
                  <a:srgbClr val="0070C0"/>
                </a:solidFill>
                <a:effectLst/>
              </a:rPr>
              <a:t>Alimi</a:t>
            </a:r>
            <a:r>
              <a:rPr lang="en-US" sz="2200" b="1" u="none" strike="noStrike" dirty="0">
                <a:solidFill>
                  <a:srgbClr val="0070C0"/>
                </a:solidFill>
                <a:effectLst/>
              </a:rPr>
              <a:t> Ballard</a:t>
            </a:r>
            <a:r>
              <a:rPr lang="en-US" sz="2200" dirty="0">
                <a:effectLst/>
              </a:rPr>
              <a:t>), a Harvard graduate who is not ready to take on the real world. </a:t>
            </a:r>
            <a:r>
              <a:rPr lang="en-US" sz="2200" u="none" strike="noStrike" dirty="0">
                <a:effectLst/>
              </a:rPr>
              <a:t>Shawnee Smith</a:t>
            </a:r>
            <a:r>
              <a:rPr lang="en-US" sz="2200" dirty="0">
                <a:effectLst/>
              </a:rPr>
              <a:t> also co-starred as Vicki's sarcastic, bleached-blond, free-spirited old college mate Laura who is always encouraging Vicki to let loose.</a:t>
            </a:r>
            <a:endParaRPr lang="en-US" sz="2200" dirty="0"/>
          </a:p>
        </p:txBody>
      </p:sp>
      <p:sp>
        <p:nvSpPr>
          <p:cNvPr id="6" name="TextBox 5">
            <a:extLst>
              <a:ext uri="{FF2B5EF4-FFF2-40B4-BE49-F238E27FC236}">
                <a16:creationId xmlns:a16="http://schemas.microsoft.com/office/drawing/2014/main" id="{141A5357-CAB5-45C5-B2DE-50BC8B13E091}"/>
              </a:ext>
            </a:extLst>
          </p:cNvPr>
          <p:cNvSpPr txBox="1"/>
          <p:nvPr/>
        </p:nvSpPr>
        <p:spPr>
          <a:xfrm>
            <a:off x="6322499" y="144582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5339109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19C712-EDBD-4F7E-97FD-36A04C5DE8EA}"/>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0" marR="0" indent="-228600">
              <a:lnSpc>
                <a:spcPct val="90000"/>
              </a:lnSpc>
              <a:spcBef>
                <a:spcPts val="0"/>
              </a:spcBef>
              <a:spcAft>
                <a:spcPts val="800"/>
              </a:spcAft>
              <a:buFont typeface="Arial" panose="020B0604020202020204" pitchFamily="34" charset="0"/>
              <a:buChar char="•"/>
            </a:pPr>
            <a:r>
              <a:rPr lang="en-US" sz="1900" b="1" i="1" dirty="0">
                <a:effectLst/>
              </a:rPr>
              <a:t>BETWEEN BROTHERS</a:t>
            </a:r>
            <a:r>
              <a:rPr lang="en-US" sz="1900" dirty="0">
                <a:effectLst/>
              </a:rPr>
              <a:t> – 1997, Four Black men share an apartment in Chicago. Charles (</a:t>
            </a:r>
            <a:r>
              <a:rPr lang="en-US" sz="1900" b="1" dirty="0">
                <a:solidFill>
                  <a:srgbClr val="0070C0"/>
                </a:solidFill>
                <a:effectLst/>
              </a:rPr>
              <a:t>Kadeem Hardison</a:t>
            </a:r>
            <a:r>
              <a:rPr lang="en-US" sz="1900" dirty="0">
                <a:effectLst/>
              </a:rPr>
              <a:t>) and James (</a:t>
            </a:r>
            <a:r>
              <a:rPr lang="en-US" sz="1900" b="1" dirty="0" err="1">
                <a:solidFill>
                  <a:srgbClr val="0070C0"/>
                </a:solidFill>
                <a:effectLst/>
              </a:rPr>
              <a:t>Dondré</a:t>
            </a:r>
            <a:r>
              <a:rPr lang="en-US" sz="1900" b="1" dirty="0">
                <a:solidFill>
                  <a:srgbClr val="0070C0"/>
                </a:solidFill>
                <a:effectLst/>
              </a:rPr>
              <a:t> T. Whitfield</a:t>
            </a:r>
            <a:r>
              <a:rPr lang="en-US" sz="1900" dirty="0">
                <a:effectLst/>
              </a:rPr>
              <a:t>) are brothers. Charles is a sportswriter for </a:t>
            </a:r>
            <a:r>
              <a:rPr lang="en-US" sz="1900" i="1" dirty="0">
                <a:effectLst/>
              </a:rPr>
              <a:t>The Chicago Examiner</a:t>
            </a:r>
            <a:r>
              <a:rPr lang="en-US" sz="1900" dirty="0">
                <a:effectLst/>
              </a:rPr>
              <a:t> while irresponsible little brother James sold real estate. Mitchell (</a:t>
            </a:r>
            <a:r>
              <a:rPr lang="en-US" sz="1900" b="1" u="none" strike="noStrike" dirty="0">
                <a:solidFill>
                  <a:srgbClr val="0070C0"/>
                </a:solidFill>
                <a:effectLst/>
              </a:rPr>
              <a:t>Tommy Davidson</a:t>
            </a:r>
            <a:r>
              <a:rPr lang="en-US" sz="1900" dirty="0">
                <a:effectLst/>
              </a:rPr>
              <a:t>) - the mooch, a junior high school history teacher, returned to the apartment after his second wife, Audrey, kicks him out. Dusty (</a:t>
            </a:r>
            <a:r>
              <a:rPr lang="en-US" sz="1900" b="1" u="none" strike="noStrike" dirty="0">
                <a:solidFill>
                  <a:srgbClr val="0070C0"/>
                </a:solidFill>
                <a:effectLst/>
              </a:rPr>
              <a:t>Kelly </a:t>
            </a:r>
            <a:r>
              <a:rPr lang="en-US" sz="1900" b="1" u="none" strike="noStrike" dirty="0" err="1">
                <a:solidFill>
                  <a:srgbClr val="0070C0"/>
                </a:solidFill>
                <a:effectLst/>
              </a:rPr>
              <a:t>Perine</a:t>
            </a:r>
            <a:r>
              <a:rPr lang="en-US" sz="1900" dirty="0">
                <a:effectLst/>
              </a:rPr>
              <a:t>), the short fellow with the loud clothes, had moved up from </a:t>
            </a:r>
            <a:r>
              <a:rPr lang="en-US" sz="1900" u="none" strike="noStrike" dirty="0">
                <a:effectLst/>
              </a:rPr>
              <a:t>Indiana</a:t>
            </a:r>
            <a:r>
              <a:rPr lang="en-US" sz="1900" dirty="0">
                <a:effectLst/>
              </a:rPr>
              <a:t> to take a job as a weekend anchor on WEQT-TV.</a:t>
            </a:r>
          </a:p>
        </p:txBody>
      </p:sp>
      <p:pic>
        <p:nvPicPr>
          <p:cNvPr id="4" name="Picture 3" descr="A group of men posing for a photo&#10;&#10;Description automatically generated">
            <a:extLst>
              <a:ext uri="{FF2B5EF4-FFF2-40B4-BE49-F238E27FC236}">
                <a16:creationId xmlns:a16="http://schemas.microsoft.com/office/drawing/2014/main" id="{7BC53B1E-2025-4AE1-94CE-01CF8CD26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73899" y="640080"/>
            <a:ext cx="3709265" cy="5577840"/>
          </a:xfrm>
          <a:prstGeom prst="rect">
            <a:avLst/>
          </a:prstGeom>
        </p:spPr>
      </p:pic>
      <p:sp>
        <p:nvSpPr>
          <p:cNvPr id="6" name="TextBox 5">
            <a:extLst>
              <a:ext uri="{FF2B5EF4-FFF2-40B4-BE49-F238E27FC236}">
                <a16:creationId xmlns:a16="http://schemas.microsoft.com/office/drawing/2014/main" id="{5475BCE3-FD7F-4B6D-BD36-B1F1DEDEFE0B}"/>
              </a:ext>
            </a:extLst>
          </p:cNvPr>
          <p:cNvSpPr txBox="1"/>
          <p:nvPr/>
        </p:nvSpPr>
        <p:spPr>
          <a:xfrm>
            <a:off x="1386300" y="1488460"/>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04452272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9920800-A177-4A16-920C-E9468523AE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086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Box 2">
            <a:extLst>
              <a:ext uri="{FF2B5EF4-FFF2-40B4-BE49-F238E27FC236}">
                <a16:creationId xmlns:a16="http://schemas.microsoft.com/office/drawing/2014/main" id="{D9EFF4F6-FF5B-4B2C-A4A5-7533819B70E9}"/>
              </a:ext>
            </a:extLst>
          </p:cNvPr>
          <p:cNvSpPr txBox="1"/>
          <p:nvPr/>
        </p:nvSpPr>
        <p:spPr>
          <a:xfrm>
            <a:off x="6460264" y="1997924"/>
            <a:ext cx="5291663" cy="3752849"/>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b="1" i="1" dirty="0">
                <a:effectLst/>
              </a:rPr>
              <a:t>BUILT TO LAST</a:t>
            </a:r>
            <a:r>
              <a:rPr lang="en-US" dirty="0">
                <a:effectLst/>
              </a:rPr>
              <a:t> – 1997, The series was based on the real-life family of Black comedian </a:t>
            </a:r>
            <a:r>
              <a:rPr lang="en-US" b="1" dirty="0">
                <a:solidFill>
                  <a:srgbClr val="0070C0"/>
                </a:solidFill>
                <a:effectLst/>
              </a:rPr>
              <a:t>Royale Watkins</a:t>
            </a:r>
            <a:r>
              <a:rPr lang="en-US" dirty="0">
                <a:effectLst/>
              </a:rPr>
              <a:t>, who put his career on hold to help run the family business, Watkins Construction, after his cranky father Russel (</a:t>
            </a:r>
            <a:r>
              <a:rPr lang="en-US" b="1" dirty="0">
                <a:solidFill>
                  <a:srgbClr val="0070C0"/>
                </a:solidFill>
                <a:effectLst/>
              </a:rPr>
              <a:t>Paul Winfield</a:t>
            </a:r>
            <a:r>
              <a:rPr lang="en-US" dirty="0">
                <a:effectLst/>
              </a:rPr>
              <a:t>) suffered a mild heart attack. Royale often dueled with his older brother Robert (</a:t>
            </a:r>
            <a:r>
              <a:rPr lang="en-US" b="1" dirty="0">
                <a:solidFill>
                  <a:srgbClr val="0070C0"/>
                </a:solidFill>
                <a:effectLst/>
              </a:rPr>
              <a:t>Geoffrey Owens</a:t>
            </a:r>
            <a:r>
              <a:rPr lang="en-US" dirty="0">
                <a:effectLst/>
              </a:rPr>
              <a:t>) an architect, and teenager Randal (</a:t>
            </a:r>
            <a:r>
              <a:rPr lang="en-US" b="1" dirty="0">
                <a:solidFill>
                  <a:srgbClr val="0070C0"/>
                </a:solidFill>
                <a:effectLst/>
              </a:rPr>
              <a:t>J. Lamont Pope</a:t>
            </a:r>
            <a:r>
              <a:rPr lang="en-US" dirty="0">
                <a:effectLst/>
              </a:rPr>
              <a:t>) and chubby sister Tammy (</a:t>
            </a:r>
            <a:r>
              <a:rPr lang="en-US" b="1" dirty="0">
                <a:solidFill>
                  <a:srgbClr val="0070C0"/>
                </a:solidFill>
                <a:effectLst/>
              </a:rPr>
              <a:t>Natalie </a:t>
            </a:r>
            <a:r>
              <a:rPr lang="en-US" b="1" dirty="0" err="1">
                <a:solidFill>
                  <a:srgbClr val="0070C0"/>
                </a:solidFill>
                <a:effectLst/>
              </a:rPr>
              <a:t>Desselle</a:t>
            </a:r>
            <a:r>
              <a:rPr lang="en-US" dirty="0">
                <a:effectLst/>
              </a:rPr>
              <a:t>). Sylvia (</a:t>
            </a:r>
            <a:r>
              <a:rPr lang="en-US" b="1" dirty="0">
                <a:solidFill>
                  <a:srgbClr val="0070C0"/>
                </a:solidFill>
                <a:effectLst/>
              </a:rPr>
              <a:t>Denise Dowse</a:t>
            </a:r>
            <a:r>
              <a:rPr lang="en-US" dirty="0">
                <a:effectLst/>
              </a:rPr>
              <a:t>) was the bossy Mom. Actor Royale’s real-life father ran the authentic Watkins Construction in Washington, DC, which was more successful than the series.</a:t>
            </a:r>
          </a:p>
        </p:txBody>
      </p:sp>
      <p:sp>
        <p:nvSpPr>
          <p:cNvPr id="5" name="TextBox 4">
            <a:extLst>
              <a:ext uri="{FF2B5EF4-FFF2-40B4-BE49-F238E27FC236}">
                <a16:creationId xmlns:a16="http://schemas.microsoft.com/office/drawing/2014/main" id="{811A6880-AAC2-4F84-BDA1-F39B3C94DA4B}"/>
              </a:ext>
            </a:extLst>
          </p:cNvPr>
          <p:cNvSpPr txBox="1"/>
          <p:nvPr/>
        </p:nvSpPr>
        <p:spPr>
          <a:xfrm>
            <a:off x="7615665" y="1291431"/>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33287126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BEA5BE-3854-4172-9FA8-FFE9CC97D81B}"/>
              </a:ext>
            </a:extLst>
          </p:cNvPr>
          <p:cNvSpPr txBox="1"/>
          <p:nvPr/>
        </p:nvSpPr>
        <p:spPr>
          <a:xfrm>
            <a:off x="630935" y="2660904"/>
            <a:ext cx="5238523"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b="1" i="1" dirty="0">
                <a:effectLst/>
              </a:rPr>
              <a:t>THE GOOD NEWS</a:t>
            </a:r>
            <a:r>
              <a:rPr lang="en-US" dirty="0">
                <a:effectLst/>
              </a:rPr>
              <a:t> – 1997, David Randolph (</a:t>
            </a:r>
            <a:r>
              <a:rPr lang="en-US" b="1" u="none" strike="noStrike" dirty="0">
                <a:solidFill>
                  <a:srgbClr val="0070C0"/>
                </a:solidFill>
                <a:effectLst/>
              </a:rPr>
              <a:t>David Ramsey</a:t>
            </a:r>
            <a:r>
              <a:rPr lang="en-US" dirty="0">
                <a:effectLst/>
              </a:rPr>
              <a:t>), is a young acting pastor designated to </a:t>
            </a:r>
            <a:r>
              <a:rPr lang="en-US" u="none" strike="noStrike" dirty="0">
                <a:effectLst/>
              </a:rPr>
              <a:t>Compton, California</a:t>
            </a:r>
            <a:r>
              <a:rPr lang="en-US" dirty="0">
                <a:effectLst/>
              </a:rPr>
              <a:t>'s </a:t>
            </a:r>
            <a:r>
              <a:rPr lang="en-US" u="none" strike="noStrike" dirty="0">
                <a:effectLst/>
              </a:rPr>
              <a:t>African American</a:t>
            </a:r>
            <a:r>
              <a:rPr lang="en-US" dirty="0">
                <a:effectLst/>
              </a:rPr>
              <a:t> Church of Life. Initially, the majority of the church's members balk at the young pastor's new position and resent him replacing their former pastor. With the help of the church's secretary, Vera (</a:t>
            </a:r>
            <a:r>
              <a:rPr lang="en-US" b="1" u="none" strike="noStrike" dirty="0">
                <a:solidFill>
                  <a:srgbClr val="0070C0"/>
                </a:solidFill>
                <a:effectLst/>
              </a:rPr>
              <a:t>Rose Jackson </a:t>
            </a:r>
            <a:r>
              <a:rPr lang="en-US" b="1" u="none" strike="noStrike" dirty="0" err="1">
                <a:solidFill>
                  <a:srgbClr val="0070C0"/>
                </a:solidFill>
                <a:effectLst/>
              </a:rPr>
              <a:t>Moye</a:t>
            </a:r>
            <a:r>
              <a:rPr lang="en-US" dirty="0">
                <a:effectLst/>
              </a:rPr>
              <a:t>), Randolph attempts to reunite the church and help his congregation. Other cast members included </a:t>
            </a:r>
            <a:r>
              <a:rPr lang="en-US" b="1" u="none" strike="noStrike" dirty="0">
                <a:solidFill>
                  <a:srgbClr val="0070C0"/>
                </a:solidFill>
                <a:effectLst/>
              </a:rPr>
              <a:t>Roz Ryan</a:t>
            </a:r>
            <a:r>
              <a:rPr lang="en-US" b="1" dirty="0">
                <a:solidFill>
                  <a:srgbClr val="0070C0"/>
                </a:solidFill>
                <a:effectLst/>
              </a:rPr>
              <a:t> </a:t>
            </a:r>
            <a:r>
              <a:rPr lang="en-US" dirty="0">
                <a:effectLst/>
              </a:rPr>
              <a:t>as Hattie, the church's cook, </a:t>
            </a:r>
            <a:r>
              <a:rPr lang="en-US" b="1" dirty="0">
                <a:solidFill>
                  <a:srgbClr val="0070C0"/>
                </a:solidFill>
                <a:effectLst/>
              </a:rPr>
              <a:t>Tracey Cherelle </a:t>
            </a:r>
            <a:r>
              <a:rPr lang="en-US" dirty="0">
                <a:effectLst/>
              </a:rPr>
              <a:t>Jones as the church's youth director, and Little T (</a:t>
            </a:r>
            <a:r>
              <a:rPr lang="en-US" b="1" u="none" strike="noStrike" dirty="0">
                <a:solidFill>
                  <a:srgbClr val="0070C0"/>
                </a:solidFill>
                <a:effectLst/>
              </a:rPr>
              <a:t>Guy </a:t>
            </a:r>
            <a:r>
              <a:rPr lang="en-US" b="1" u="none" strike="noStrike" dirty="0" err="1">
                <a:solidFill>
                  <a:srgbClr val="0070C0"/>
                </a:solidFill>
                <a:effectLst/>
              </a:rPr>
              <a:t>Torry</a:t>
            </a:r>
            <a:r>
              <a:rPr lang="en-US" dirty="0">
                <a:effectLst/>
              </a:rPr>
              <a:t>) as a choir member and janitor.</a:t>
            </a:r>
            <a:endParaRPr lang="en-US" dirty="0"/>
          </a:p>
        </p:txBody>
      </p:sp>
      <p:sp>
        <p:nvSpPr>
          <p:cNvPr id="6" name="TextBox 5">
            <a:extLst>
              <a:ext uri="{FF2B5EF4-FFF2-40B4-BE49-F238E27FC236}">
                <a16:creationId xmlns:a16="http://schemas.microsoft.com/office/drawing/2014/main" id="{BB2A673E-F4E9-44C0-BCBA-F16B88E10721}"/>
              </a:ext>
            </a:extLst>
          </p:cNvPr>
          <p:cNvSpPr txBox="1"/>
          <p:nvPr/>
        </p:nvSpPr>
        <p:spPr>
          <a:xfrm>
            <a:off x="1477722" y="1579900"/>
            <a:ext cx="2100649" cy="523220"/>
          </a:xfrm>
          <a:prstGeom prst="rect">
            <a:avLst/>
          </a:prstGeom>
          <a:noFill/>
        </p:spPr>
        <p:txBody>
          <a:bodyPr wrap="square" rtlCol="0">
            <a:spAutoFit/>
          </a:bodyPr>
          <a:lstStyle/>
          <a:p>
            <a:pPr algn="ctr"/>
            <a:r>
              <a:rPr lang="en-US" sz="2800" b="1" spc="200" dirty="0">
                <a:solidFill>
                  <a:srgbClr val="FF0000"/>
                </a:solidFill>
              </a:rPr>
              <a:t>1990s</a:t>
            </a:r>
          </a:p>
        </p:txBody>
      </p:sp>
      <p:pic>
        <p:nvPicPr>
          <p:cNvPr id="2050" name="Picture 2" descr="GOOD NEWS TV SHOW | Flow &amp; Style Celebrity Forum">
            <a:extLst>
              <a:ext uri="{FF2B5EF4-FFF2-40B4-BE49-F238E27FC236}">
                <a16:creationId xmlns:a16="http://schemas.microsoft.com/office/drawing/2014/main" id="{A4B78B94-0E07-4EE1-BFDC-287D58040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794" y="866775"/>
            <a:ext cx="5667375"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32226"/>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8B9A31-3F08-4EBE-96F5-952D6557C3B1}"/>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effectLst/>
              </a:rPr>
              <a:t>LOVE THY NEIGHBOR</a:t>
            </a:r>
            <a:r>
              <a:rPr lang="en-US" sz="2400" dirty="0">
                <a:effectLst/>
              </a:rPr>
              <a:t> – 1973, A young Black couple move into a previously all-white neighborhood in suburban Sherwood Forest Estates. Charlie (</a:t>
            </a:r>
            <a:r>
              <a:rPr lang="en-US" sz="2400" b="1" dirty="0">
                <a:solidFill>
                  <a:srgbClr val="0070C0"/>
                </a:solidFill>
                <a:effectLst/>
              </a:rPr>
              <a:t>Ron </a:t>
            </a:r>
            <a:r>
              <a:rPr lang="en-US" sz="2400" b="1" dirty="0" err="1">
                <a:solidFill>
                  <a:srgbClr val="0070C0"/>
                </a:solidFill>
                <a:effectLst/>
              </a:rPr>
              <a:t>Masak</a:t>
            </a:r>
            <a:r>
              <a:rPr lang="en-US" sz="2400" dirty="0">
                <a:effectLst/>
              </a:rPr>
              <a:t>) and Peggy Wilson (</a:t>
            </a:r>
            <a:r>
              <a:rPr lang="en-US" sz="2400" b="1" dirty="0">
                <a:solidFill>
                  <a:srgbClr val="0070C0"/>
                </a:solidFill>
                <a:effectLst/>
              </a:rPr>
              <a:t>Joyce </a:t>
            </a:r>
            <a:r>
              <a:rPr lang="en-US" sz="2400" b="1" dirty="0" err="1">
                <a:solidFill>
                  <a:srgbClr val="0070C0"/>
                </a:solidFill>
                <a:effectLst/>
              </a:rPr>
              <a:t>Bulifant</a:t>
            </a:r>
            <a:r>
              <a:rPr lang="en-US" sz="2400" dirty="0">
                <a:effectLst/>
              </a:rPr>
              <a:t>) discovered that their Black neighbor (</a:t>
            </a:r>
            <a:r>
              <a:rPr lang="en-US" sz="2400" b="1" dirty="0">
                <a:solidFill>
                  <a:srgbClr val="0070C0"/>
                </a:solidFill>
                <a:effectLst/>
              </a:rPr>
              <a:t>Harrison Page</a:t>
            </a:r>
            <a:r>
              <a:rPr lang="en-US" sz="2400" dirty="0">
                <a:effectLst/>
              </a:rPr>
              <a:t>) is the new efficiency expert at Turner Electronics, the company where Charlie is the union shop steward.</a:t>
            </a:r>
            <a:endParaRPr lang="en-US" sz="2400" dirty="0"/>
          </a:p>
        </p:txBody>
      </p:sp>
      <p:pic>
        <p:nvPicPr>
          <p:cNvPr id="4" name="Picture 3" descr="Text&#10;&#10;Description automatically generated">
            <a:extLst>
              <a:ext uri="{FF2B5EF4-FFF2-40B4-BE49-F238E27FC236}">
                <a16:creationId xmlns:a16="http://schemas.microsoft.com/office/drawing/2014/main" id="{DB835392-F6CE-4399-946B-37F4F1133205}"/>
              </a:ext>
            </a:extLst>
          </p:cNvPr>
          <p:cNvPicPr>
            <a:picLocks noChangeAspect="1"/>
          </p:cNvPicPr>
          <p:nvPr/>
        </p:nvPicPr>
        <p:blipFill rotWithShape="1">
          <a:blip r:embed="rId2">
            <a:extLst>
              <a:ext uri="{28A0092B-C50C-407E-A947-70E740481C1C}">
                <a14:useLocalDpi xmlns:a14="http://schemas.microsoft.com/office/drawing/2010/main" val="0"/>
              </a:ext>
            </a:extLst>
          </a:blip>
          <a:srcRect r="34" b="1"/>
          <a:stretch/>
        </p:blipFill>
        <p:spPr bwMode="auto">
          <a:xfrm>
            <a:off x="20" y="10"/>
            <a:ext cx="4635571" cy="6857990"/>
          </a:xfrm>
          <a:prstGeom prst="rect">
            <a:avLst/>
          </a:prstGeom>
          <a:effectLst/>
          <a:extLst>
            <a:ext uri="{53640926-AAD7-44D8-BBD7-CCE9431645EC}">
              <a14:shadowObscured xmlns:a14="http://schemas.microsoft.com/office/drawing/2010/main"/>
            </a:ext>
          </a:ex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A16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5D0ADF-C80B-4A5E-A847-1C8199C7B500}"/>
              </a:ext>
            </a:extLst>
          </p:cNvPr>
          <p:cNvSpPr txBox="1"/>
          <p:nvPr/>
        </p:nvSpPr>
        <p:spPr>
          <a:xfrm>
            <a:off x="7043351" y="939114"/>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61290171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93BA9A1A-3B5C-498E-B29C-B36984D776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 r="1" b="20374"/>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Box 2">
            <a:extLst>
              <a:ext uri="{FF2B5EF4-FFF2-40B4-BE49-F238E27FC236}">
                <a16:creationId xmlns:a16="http://schemas.microsoft.com/office/drawing/2014/main" id="{66833ECD-1171-4057-A91F-793A7F43044D}"/>
              </a:ext>
            </a:extLst>
          </p:cNvPr>
          <p:cNvSpPr txBox="1"/>
          <p:nvPr/>
        </p:nvSpPr>
        <p:spPr>
          <a:xfrm>
            <a:off x="6901731" y="1694985"/>
            <a:ext cx="4907410" cy="4532820"/>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b="1" i="1" dirty="0">
                <a:effectLst/>
              </a:rPr>
              <a:t>THE GREGORY HINES SHOW</a:t>
            </a:r>
            <a:r>
              <a:rPr lang="en-US" dirty="0">
                <a:effectLst/>
              </a:rPr>
              <a:t> – 1997,  </a:t>
            </a:r>
            <a:r>
              <a:rPr lang="en-US" u="none" strike="noStrike" dirty="0">
                <a:effectLst/>
              </a:rPr>
              <a:t>Gregory Hines</a:t>
            </a:r>
            <a:r>
              <a:rPr lang="en-US" dirty="0">
                <a:effectLst/>
              </a:rPr>
              <a:t> stars as Ben Stevenson, a </a:t>
            </a:r>
            <a:r>
              <a:rPr lang="en-US" u="none" strike="noStrike" dirty="0">
                <a:effectLst/>
              </a:rPr>
              <a:t>publishing agent</a:t>
            </a:r>
            <a:r>
              <a:rPr lang="en-US" dirty="0">
                <a:effectLst/>
              </a:rPr>
              <a:t> and widower raising 12-year-old son Matty (</a:t>
            </a:r>
            <a:r>
              <a:rPr lang="en-US" b="1" u="none" strike="noStrike" dirty="0">
                <a:solidFill>
                  <a:srgbClr val="0070C0"/>
                </a:solidFill>
                <a:effectLst/>
              </a:rPr>
              <a:t>Brandon Hammond</a:t>
            </a:r>
            <a:r>
              <a:rPr lang="en-US" dirty="0">
                <a:effectLst/>
              </a:rPr>
              <a:t>). A year and a half after his wife's death, Ben decides to resume his social life and begin dating again. He soon realizes that he has a lot to re-learn about women, just as his son is learning about them for the first time. Ben and Matty had previously had no trouble talking about anything, but now even the simplest conversation has become complicated, especially when the topic is the women in their lives. Now and then, Ben receives advice from his brother Carl (</a:t>
            </a:r>
            <a:r>
              <a:rPr lang="en-US" b="1" u="none" strike="noStrike" dirty="0">
                <a:solidFill>
                  <a:srgbClr val="0070C0"/>
                </a:solidFill>
                <a:effectLst/>
              </a:rPr>
              <a:t>Wendell Pierce</a:t>
            </a:r>
            <a:r>
              <a:rPr lang="en-US" dirty="0">
                <a:effectLst/>
              </a:rPr>
              <a:t>), his father James (</a:t>
            </a:r>
            <a:r>
              <a:rPr lang="en-US" b="1" u="none" strike="noStrike" dirty="0">
                <a:solidFill>
                  <a:srgbClr val="0070C0"/>
                </a:solidFill>
                <a:effectLst/>
              </a:rPr>
              <a:t>Bill Cobbs</a:t>
            </a:r>
            <a:r>
              <a:rPr lang="en-US" dirty="0">
                <a:effectLst/>
              </a:rPr>
              <a:t>), as well as his co-worker Alex (</a:t>
            </a:r>
            <a:r>
              <a:rPr lang="en-US" b="1" u="none" strike="noStrike" dirty="0">
                <a:solidFill>
                  <a:srgbClr val="0070C0"/>
                </a:solidFill>
                <a:effectLst/>
              </a:rPr>
              <a:t>Mark </a:t>
            </a:r>
            <a:r>
              <a:rPr lang="en-US" b="1" u="none" strike="noStrike" dirty="0" err="1">
                <a:solidFill>
                  <a:srgbClr val="0070C0"/>
                </a:solidFill>
                <a:effectLst/>
              </a:rPr>
              <a:t>Tymchyshyn</a:t>
            </a:r>
            <a:r>
              <a:rPr lang="en-US" dirty="0">
                <a:effectLst/>
              </a:rPr>
              <a:t>), Alex's ex-wife, Nicole (</a:t>
            </a:r>
            <a:r>
              <a:rPr lang="en-US" b="1" u="none" strike="noStrike" dirty="0">
                <a:solidFill>
                  <a:srgbClr val="0070C0"/>
                </a:solidFill>
                <a:effectLst/>
              </a:rPr>
              <a:t>Robin Riker</a:t>
            </a:r>
            <a:r>
              <a:rPr lang="en-US" dirty="0">
                <a:effectLst/>
              </a:rPr>
              <a:t>) and his assistant Angela (</a:t>
            </a:r>
            <a:r>
              <a:rPr lang="en-US" b="1" dirty="0">
                <a:solidFill>
                  <a:srgbClr val="0070C0"/>
                </a:solidFill>
                <a:effectLst/>
              </a:rPr>
              <a:t>Judith Shelton</a:t>
            </a:r>
            <a:r>
              <a:rPr lang="en-US" dirty="0">
                <a:effectLst/>
              </a:rPr>
              <a:t>).</a:t>
            </a:r>
          </a:p>
        </p:txBody>
      </p:sp>
      <p:sp>
        <p:nvSpPr>
          <p:cNvPr id="6" name="TextBox 5">
            <a:extLst>
              <a:ext uri="{FF2B5EF4-FFF2-40B4-BE49-F238E27FC236}">
                <a16:creationId xmlns:a16="http://schemas.microsoft.com/office/drawing/2014/main" id="{8ED9390F-37DD-4969-BC37-87E408EC30D9}"/>
              </a:ext>
            </a:extLst>
          </p:cNvPr>
          <p:cNvSpPr txBox="1"/>
          <p:nvPr/>
        </p:nvSpPr>
        <p:spPr>
          <a:xfrm>
            <a:off x="8109936" y="1171764"/>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318509991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A477EE-6A4E-4300-8400-90EFF9EAA0A1}"/>
              </a:ext>
            </a:extLst>
          </p:cNvPr>
          <p:cNvSpPr txBox="1"/>
          <p:nvPr/>
        </p:nvSpPr>
        <p:spPr>
          <a:xfrm>
            <a:off x="4654295" y="502920"/>
            <a:ext cx="6894576" cy="1554480"/>
          </a:xfrm>
          <a:prstGeom prst="rect">
            <a:avLst/>
          </a:prstGeom>
        </p:spPr>
        <p:txBody>
          <a:bodyPr vert="horz" lIns="91440" tIns="45720" rIns="91440" bIns="45720" rtlCol="0" anchor="ctr">
            <a:normAutofit lnSpcReduction="10000"/>
          </a:bodyPr>
          <a:lstStyle/>
          <a:p>
            <a:pPr marL="0" marR="0" indent="-228600">
              <a:lnSpc>
                <a:spcPct val="90000"/>
              </a:lnSpc>
              <a:spcBef>
                <a:spcPts val="0"/>
              </a:spcBef>
              <a:spcAft>
                <a:spcPts val="800"/>
              </a:spcAft>
              <a:buFont typeface="Arial" panose="020B0604020202020204" pitchFamily="34" charset="0"/>
              <a:buChar char="•"/>
            </a:pPr>
            <a:r>
              <a:rPr lang="en-US" sz="1600" b="1" i="1" dirty="0">
                <a:effectLst/>
              </a:rPr>
              <a:t>FOR YOUR LOVE</a:t>
            </a:r>
            <a:r>
              <a:rPr lang="en-US" sz="1600" dirty="0">
                <a:effectLst/>
              </a:rPr>
              <a:t> – 1998, Revolves around three couples in different stages of togetherness in the integrated, upscale Chicago suburb of Oak Park, IL. The longest tenure couple were architect Dean (</a:t>
            </a:r>
            <a:r>
              <a:rPr lang="en-US" sz="1600" b="1" dirty="0">
                <a:solidFill>
                  <a:srgbClr val="0070C0"/>
                </a:solidFill>
                <a:effectLst/>
              </a:rPr>
              <a:t>D.W. Moffett</a:t>
            </a:r>
            <a:r>
              <a:rPr lang="en-US" sz="1600" dirty="0">
                <a:effectLst/>
              </a:rPr>
              <a:t>) and Sheri (</a:t>
            </a:r>
            <a:r>
              <a:rPr lang="en-US" sz="1600" b="1" dirty="0" err="1">
                <a:solidFill>
                  <a:srgbClr val="0070C0"/>
                </a:solidFill>
                <a:effectLst/>
              </a:rPr>
              <a:t>Dedee</a:t>
            </a:r>
            <a:r>
              <a:rPr lang="en-US" sz="1600" b="1" dirty="0">
                <a:solidFill>
                  <a:srgbClr val="0070C0"/>
                </a:solidFill>
                <a:effectLst/>
              </a:rPr>
              <a:t> Pfeiffer</a:t>
            </a:r>
            <a:r>
              <a:rPr lang="en-US" sz="1600" dirty="0">
                <a:effectLst/>
              </a:rPr>
              <a:t>), the newlyweds were attorney Mel (</a:t>
            </a:r>
            <a:r>
              <a:rPr lang="en-US" sz="1600" b="1" dirty="0">
                <a:solidFill>
                  <a:srgbClr val="0070C0"/>
                </a:solidFill>
                <a:effectLst/>
              </a:rPr>
              <a:t>James </a:t>
            </a:r>
            <a:r>
              <a:rPr lang="en-US" sz="1600" b="1" dirty="0" err="1">
                <a:solidFill>
                  <a:srgbClr val="0070C0"/>
                </a:solidFill>
                <a:effectLst/>
              </a:rPr>
              <a:t>Lesure</a:t>
            </a:r>
            <a:r>
              <a:rPr lang="en-US" sz="1600" dirty="0">
                <a:effectLst/>
              </a:rPr>
              <a:t>) and psychiatrist Malena (</a:t>
            </a:r>
            <a:r>
              <a:rPr lang="en-US" sz="1600" b="1" dirty="0">
                <a:solidFill>
                  <a:srgbClr val="0070C0"/>
                </a:solidFill>
                <a:effectLst/>
              </a:rPr>
              <a:t>Holly Robinson Peete</a:t>
            </a:r>
            <a:r>
              <a:rPr lang="en-US" sz="1600" dirty="0">
                <a:effectLst/>
              </a:rPr>
              <a:t>), and the dating Reggie (</a:t>
            </a:r>
            <a:r>
              <a:rPr lang="en-US" sz="1600" b="1" dirty="0" err="1">
                <a:solidFill>
                  <a:srgbClr val="0070C0"/>
                </a:solidFill>
                <a:effectLst/>
              </a:rPr>
              <a:t>Edafe</a:t>
            </a:r>
            <a:r>
              <a:rPr lang="en-US" sz="1600" b="1" dirty="0">
                <a:solidFill>
                  <a:srgbClr val="0070C0"/>
                </a:solidFill>
                <a:effectLst/>
              </a:rPr>
              <a:t> Blackmon</a:t>
            </a:r>
            <a:r>
              <a:rPr lang="en-US" sz="1600" dirty="0">
                <a:effectLst/>
              </a:rPr>
              <a:t>) a restauranteur and Bobbi (</a:t>
            </a:r>
            <a:r>
              <a:rPr lang="en-US" sz="1600" b="1" dirty="0">
                <a:solidFill>
                  <a:srgbClr val="0070C0"/>
                </a:solidFill>
                <a:effectLst/>
              </a:rPr>
              <a:t>Tamala Jones</a:t>
            </a:r>
            <a:r>
              <a:rPr lang="en-US" sz="1600" dirty="0">
                <a:effectLst/>
              </a:rPr>
              <a:t>). The three couples chattered about life, love and lust. </a:t>
            </a:r>
          </a:p>
        </p:txBody>
      </p:sp>
      <p:pic>
        <p:nvPicPr>
          <p:cNvPr id="4" name="Picture 3" descr="A group of people posing for a photo&#10;&#10;Description automatically generated">
            <a:extLst>
              <a:ext uri="{FF2B5EF4-FFF2-40B4-BE49-F238E27FC236}">
                <a16:creationId xmlns:a16="http://schemas.microsoft.com/office/drawing/2014/main" id="{23D25015-63BE-4F4E-99DE-F74219348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0482" y="2290936"/>
            <a:ext cx="7564138" cy="4254830"/>
          </a:xfrm>
          <a:prstGeom prst="rect">
            <a:avLst/>
          </a:prstGeom>
        </p:spPr>
      </p:pic>
      <p:sp>
        <p:nvSpPr>
          <p:cNvPr id="6" name="TextBox 5">
            <a:extLst>
              <a:ext uri="{FF2B5EF4-FFF2-40B4-BE49-F238E27FC236}">
                <a16:creationId xmlns:a16="http://schemas.microsoft.com/office/drawing/2014/main" id="{E4CAD462-AB17-4FEB-9230-7DFD079CC06D}"/>
              </a:ext>
            </a:extLst>
          </p:cNvPr>
          <p:cNvSpPr txBox="1"/>
          <p:nvPr/>
        </p:nvSpPr>
        <p:spPr>
          <a:xfrm>
            <a:off x="2549395" y="151385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02374531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AC5C38E6-8714-4939-93E2-A7BC129C3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06" y="2164371"/>
            <a:ext cx="3990014" cy="2995506"/>
          </a:xfrm>
          <a:prstGeom prst="rect">
            <a:avLst/>
          </a:prstGeom>
        </p:spPr>
      </p:pic>
      <p:sp>
        <p:nvSpPr>
          <p:cNvPr id="16" name="Freeform: Shape 1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17"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7149C4C-7181-4F2C-A32C-C8B30C9A271E}"/>
              </a:ext>
            </a:extLst>
          </p:cNvPr>
          <p:cNvSpPr txBox="1"/>
          <p:nvPr/>
        </p:nvSpPr>
        <p:spPr>
          <a:xfrm>
            <a:off x="5759354" y="2798064"/>
            <a:ext cx="5461095" cy="341761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i="1" dirty="0">
                <a:solidFill>
                  <a:srgbClr val="FFFFFF"/>
                </a:solidFill>
                <a:effectLst/>
              </a:rPr>
              <a:t>DAMON</a:t>
            </a:r>
            <a:r>
              <a:rPr lang="en-US" sz="2000" dirty="0">
                <a:solidFill>
                  <a:srgbClr val="FFFFFF"/>
                </a:solidFill>
                <a:effectLst/>
              </a:rPr>
              <a:t> – 1998, Two brothers, one a bachelor and undercover detective, the other a married rent-a-cop, are reunited in </a:t>
            </a:r>
            <a:r>
              <a:rPr lang="en-US" sz="2000" u="none" strike="noStrike" dirty="0">
                <a:solidFill>
                  <a:srgbClr val="FFFFFF"/>
                </a:solidFill>
                <a:effectLst/>
              </a:rPr>
              <a:t>Chicago</a:t>
            </a:r>
            <a:r>
              <a:rPr lang="en-US" sz="2000" dirty="0">
                <a:solidFill>
                  <a:srgbClr val="FFFFFF"/>
                </a:solidFill>
                <a:effectLst/>
              </a:rPr>
              <a:t>. Things come easily to Damon (</a:t>
            </a:r>
            <a:r>
              <a:rPr lang="en-US" sz="2000" b="1" dirty="0">
                <a:solidFill>
                  <a:srgbClr val="0070C0"/>
                </a:solidFill>
                <a:effectLst/>
              </a:rPr>
              <a:t>Damon Wayans</a:t>
            </a:r>
            <a:r>
              <a:rPr lang="en-US" sz="2000" dirty="0">
                <a:solidFill>
                  <a:srgbClr val="FFFFFF"/>
                </a:solidFill>
                <a:effectLst/>
              </a:rPr>
              <a:t>), a clever but politically incorrect undercover cop. He has a quick wit, beautiful women and a challenging job. His older brother Bernard (</a:t>
            </a:r>
            <a:r>
              <a:rPr lang="en-US" sz="2000" b="1" dirty="0">
                <a:solidFill>
                  <a:srgbClr val="0070C0"/>
                </a:solidFill>
                <a:effectLst/>
              </a:rPr>
              <a:t>David Alan Grier</a:t>
            </a:r>
            <a:r>
              <a:rPr lang="en-US" sz="2000" dirty="0">
                <a:solidFill>
                  <a:srgbClr val="FFFFFF"/>
                </a:solidFill>
                <a:effectLst/>
              </a:rPr>
              <a:t>) is a rent-a-cop home security officer who longs to be the real thing. Down on his luck and separated from his wife, he spends most of his time on Damon's couch.</a:t>
            </a:r>
            <a:endParaRPr lang="en-US" sz="2000" dirty="0">
              <a:solidFill>
                <a:srgbClr val="FFFFFF"/>
              </a:solidFill>
            </a:endParaRPr>
          </a:p>
        </p:txBody>
      </p:sp>
      <p:sp>
        <p:nvSpPr>
          <p:cNvPr id="7" name="TextBox 6">
            <a:extLst>
              <a:ext uri="{FF2B5EF4-FFF2-40B4-BE49-F238E27FC236}">
                <a16:creationId xmlns:a16="http://schemas.microsoft.com/office/drawing/2014/main" id="{6DBEA035-50BA-422D-9EA3-F68FFAD935D7}"/>
              </a:ext>
            </a:extLst>
          </p:cNvPr>
          <p:cNvSpPr txBox="1"/>
          <p:nvPr/>
        </p:nvSpPr>
        <p:spPr>
          <a:xfrm>
            <a:off x="1446488" y="1174903"/>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832751111"/>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A75C14-8EA7-427C-9719-C02C67EBC941}"/>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0" marR="0" indent="-228600">
              <a:lnSpc>
                <a:spcPct val="90000"/>
              </a:lnSpc>
              <a:spcBef>
                <a:spcPts val="0"/>
              </a:spcBef>
              <a:spcAft>
                <a:spcPts val="800"/>
              </a:spcAft>
              <a:buFont typeface="Arial" panose="020B0604020202020204" pitchFamily="34" charset="0"/>
              <a:buChar char="•"/>
            </a:pPr>
            <a:r>
              <a:rPr lang="en-US" sz="2000" b="1" i="1" dirty="0">
                <a:effectLst/>
              </a:rPr>
              <a:t>GETTING PERSONAL</a:t>
            </a:r>
            <a:r>
              <a:rPr lang="en-US" sz="2000" dirty="0">
                <a:effectLst/>
              </a:rPr>
              <a:t> – 1998, Robyn (</a:t>
            </a:r>
            <a:r>
              <a:rPr lang="en-US" sz="2000" b="1" dirty="0">
                <a:solidFill>
                  <a:srgbClr val="0070C0"/>
                </a:solidFill>
                <a:effectLst/>
              </a:rPr>
              <a:t>Vivica A. Fox</a:t>
            </a:r>
            <a:r>
              <a:rPr lang="en-US" sz="2000" dirty="0">
                <a:effectLst/>
              </a:rPr>
              <a:t>) was an administrative executive for Old Dog Productions, who had a disastrous blind date with Milo (</a:t>
            </a:r>
            <a:r>
              <a:rPr lang="en-US" sz="2000" b="1" dirty="0">
                <a:solidFill>
                  <a:srgbClr val="0070C0"/>
                </a:solidFill>
                <a:effectLst/>
              </a:rPr>
              <a:t>Duane Martin</a:t>
            </a:r>
            <a:r>
              <a:rPr lang="en-US" sz="2000" dirty="0">
                <a:effectLst/>
              </a:rPr>
              <a:t>), the firm’s self-centered creative director. They found each other attractive but their egos would not allow a personal or a business relationship. Sam (</a:t>
            </a:r>
            <a:r>
              <a:rPr lang="en-US" sz="2000" b="1" dirty="0">
                <a:solidFill>
                  <a:srgbClr val="0070C0"/>
                </a:solidFill>
                <a:effectLst/>
              </a:rPr>
              <a:t>Jon Cryer</a:t>
            </a:r>
            <a:r>
              <a:rPr lang="en-US" sz="2000" dirty="0">
                <a:effectLst/>
              </a:rPr>
              <a:t>) was Milo’s best friend, and the company’s film editor, rode a bicycle to work and played bass with a jazz combo for recreation. </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1BBC9D32-F5C7-4192-A88A-80708738E6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005" y="640080"/>
            <a:ext cx="4769053" cy="5577840"/>
          </a:xfrm>
          <a:prstGeom prst="rect">
            <a:avLst/>
          </a:prstGeom>
        </p:spPr>
      </p:pic>
      <p:sp>
        <p:nvSpPr>
          <p:cNvPr id="6" name="TextBox 5">
            <a:extLst>
              <a:ext uri="{FF2B5EF4-FFF2-40B4-BE49-F238E27FC236}">
                <a16:creationId xmlns:a16="http://schemas.microsoft.com/office/drawing/2014/main" id="{E296B161-C56A-401E-8C2D-81DA26FACC1E}"/>
              </a:ext>
            </a:extLst>
          </p:cNvPr>
          <p:cNvSpPr txBox="1"/>
          <p:nvPr/>
        </p:nvSpPr>
        <p:spPr>
          <a:xfrm>
            <a:off x="1424930" y="1579900"/>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29659023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91CAAE-DFB4-441D-BB43-B4761A187216}"/>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i="1" dirty="0">
                <a:effectLst/>
              </a:rPr>
              <a:t>THE HUGHLEYS</a:t>
            </a:r>
            <a:r>
              <a:rPr lang="en-US" sz="1900" dirty="0">
                <a:effectLst/>
              </a:rPr>
              <a:t> – 1998, A upwardly mobile Black man worried about losing his “blackness” in the ‘90s version of The Jeffersons. A successful vending-machine business owner Darryl Hughley (</a:t>
            </a:r>
            <a:r>
              <a:rPr lang="en-US" sz="1900" b="1" dirty="0">
                <a:solidFill>
                  <a:srgbClr val="0070C0"/>
                </a:solidFill>
                <a:effectLst/>
              </a:rPr>
              <a:t>D.L.</a:t>
            </a:r>
            <a:r>
              <a:rPr lang="en-US" sz="1900" dirty="0">
                <a:effectLst/>
              </a:rPr>
              <a:t>) moved his family from </a:t>
            </a:r>
            <a:r>
              <a:rPr lang="en-US" sz="1900" u="none" strike="noStrike" dirty="0">
                <a:effectLst/>
              </a:rPr>
              <a:t>South Los Angeles</a:t>
            </a:r>
            <a:r>
              <a:rPr lang="en-US" sz="1900" dirty="0">
                <a:effectLst/>
              </a:rPr>
              <a:t>  to </a:t>
            </a:r>
            <a:r>
              <a:rPr lang="en-US" sz="1900" u="none" strike="noStrike" dirty="0">
                <a:effectLst/>
              </a:rPr>
              <a:t>West Hills</a:t>
            </a:r>
            <a:r>
              <a:rPr lang="en-US" sz="1900" dirty="0">
                <a:effectLst/>
              </a:rPr>
              <a:t>, a predominantly white neighborhood in the </a:t>
            </a:r>
            <a:r>
              <a:rPr lang="en-US" sz="1900" u="none" strike="noStrike" dirty="0">
                <a:effectLst/>
              </a:rPr>
              <a:t>San Fernando Valley</a:t>
            </a:r>
            <a:r>
              <a:rPr lang="en-US" sz="1900" dirty="0">
                <a:effectLst/>
              </a:rPr>
              <a:t>. Darryl and his family try to adjust to living in an all-white area while trying not to forget who they are and where they came from. Darryl and his wife Yvonne (</a:t>
            </a:r>
            <a:r>
              <a:rPr lang="en-US" sz="1900" b="1" dirty="0">
                <a:solidFill>
                  <a:srgbClr val="0070C0"/>
                </a:solidFill>
                <a:effectLst/>
              </a:rPr>
              <a:t>Elise Neal</a:t>
            </a:r>
            <a:r>
              <a:rPr lang="en-US" sz="1900" dirty="0">
                <a:effectLst/>
              </a:rPr>
              <a:t>) befriend their new neighbors, Sally (</a:t>
            </a:r>
            <a:r>
              <a:rPr lang="en-US" sz="1900" b="1" dirty="0">
                <a:solidFill>
                  <a:srgbClr val="0070C0"/>
                </a:solidFill>
                <a:effectLst/>
              </a:rPr>
              <a:t>Marietta </a:t>
            </a:r>
            <a:r>
              <a:rPr lang="en-US" sz="1900" b="1" dirty="0" err="1">
                <a:solidFill>
                  <a:srgbClr val="0070C0"/>
                </a:solidFill>
                <a:effectLst/>
              </a:rPr>
              <a:t>DePrima</a:t>
            </a:r>
            <a:r>
              <a:rPr lang="en-US" sz="1900" dirty="0">
                <a:effectLst/>
              </a:rPr>
              <a:t>) and Dave (</a:t>
            </a:r>
            <a:r>
              <a:rPr lang="en-US" sz="1900" b="1" dirty="0">
                <a:solidFill>
                  <a:srgbClr val="0070C0"/>
                </a:solidFill>
                <a:effectLst/>
              </a:rPr>
              <a:t>Eric Allan Kramer</a:t>
            </a:r>
            <a:r>
              <a:rPr lang="en-US" sz="1900" dirty="0">
                <a:effectLst/>
              </a:rPr>
              <a:t>), who are Darryl's polar opposite. </a:t>
            </a:r>
            <a:r>
              <a:rPr lang="en-US" sz="1900" b="1" u="none" strike="noStrike" dirty="0">
                <a:solidFill>
                  <a:srgbClr val="0070C0"/>
                </a:solidFill>
                <a:effectLst/>
              </a:rPr>
              <a:t>John </a:t>
            </a:r>
            <a:r>
              <a:rPr lang="en-US" sz="1900" b="1" u="none" strike="noStrike" dirty="0" err="1">
                <a:solidFill>
                  <a:srgbClr val="0070C0"/>
                </a:solidFill>
                <a:effectLst/>
              </a:rPr>
              <a:t>Henton</a:t>
            </a:r>
            <a:r>
              <a:rPr lang="en-US" sz="1900" b="1" dirty="0">
                <a:solidFill>
                  <a:srgbClr val="0070C0"/>
                </a:solidFill>
                <a:effectLst/>
              </a:rPr>
              <a:t> </a:t>
            </a:r>
            <a:r>
              <a:rPr lang="en-US" sz="1900" dirty="0">
                <a:effectLst/>
              </a:rPr>
              <a:t>portrayed the couple's best friend </a:t>
            </a:r>
            <a:r>
              <a:rPr lang="en-US" sz="1900" dirty="0" err="1">
                <a:effectLst/>
              </a:rPr>
              <a:t>Milsap</a:t>
            </a:r>
            <a:r>
              <a:rPr lang="en-US" sz="1900" dirty="0">
                <a:effectLst/>
              </a:rPr>
              <a:t> from the "old neighborhood.” The story has many racial themes that are usually comedic as Darryl makes fun of other races, especially his white and Korean neighbors.</a:t>
            </a:r>
            <a:endParaRPr lang="en-US" sz="1900" dirty="0"/>
          </a:p>
        </p:txBody>
      </p:sp>
      <p:pic>
        <p:nvPicPr>
          <p:cNvPr id="4" name="Picture 3" descr="A group of people posing for a photo&#10;&#10;Description automatically generated">
            <a:extLst>
              <a:ext uri="{FF2B5EF4-FFF2-40B4-BE49-F238E27FC236}">
                <a16:creationId xmlns:a16="http://schemas.microsoft.com/office/drawing/2014/main" id="{3F99C56E-AFC5-4842-876C-E69AEA2DA6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875"/>
          <a:stretch/>
        </p:blipFill>
        <p:spPr>
          <a:xfrm>
            <a:off x="20" y="10"/>
            <a:ext cx="4635571" cy="6857990"/>
          </a:xfrm>
          <a:prstGeom prst="rect">
            <a:avLst/>
          </a:prstGeom>
          <a:effectLst/>
        </p:spPr>
      </p:pic>
      <p:sp>
        <p:nvSpPr>
          <p:cNvPr id="5" name="TextBox 4">
            <a:extLst>
              <a:ext uri="{FF2B5EF4-FFF2-40B4-BE49-F238E27FC236}">
                <a16:creationId xmlns:a16="http://schemas.microsoft.com/office/drawing/2014/main" id="{7696C2E4-B1F2-41A2-8AE1-0C2AD2A44B7E}"/>
              </a:ext>
            </a:extLst>
          </p:cNvPr>
          <p:cNvSpPr txBox="1"/>
          <p:nvPr/>
        </p:nvSpPr>
        <p:spPr>
          <a:xfrm>
            <a:off x="6738336" y="1377928"/>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532319374"/>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6CBA85-832D-4C1A-91A1-D9D0B7E37D66}"/>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1" dirty="0">
                <a:effectLst/>
              </a:rPr>
              <a:t>GUYS LIKE US</a:t>
            </a:r>
            <a:r>
              <a:rPr lang="en-US" sz="2000" dirty="0">
                <a:effectLst/>
              </a:rPr>
              <a:t> – 1998, The series is centered around bachelors Sean (</a:t>
            </a:r>
            <a:r>
              <a:rPr lang="en-US" sz="2000" b="1" dirty="0">
                <a:solidFill>
                  <a:srgbClr val="0070C0"/>
                </a:solidFill>
                <a:effectLst/>
              </a:rPr>
              <a:t>Chris Hardwick</a:t>
            </a:r>
            <a:r>
              <a:rPr lang="en-US" sz="2000" dirty="0">
                <a:effectLst/>
              </a:rPr>
              <a:t>) and Jared (</a:t>
            </a:r>
            <a:r>
              <a:rPr lang="en-US" sz="2000" b="1" dirty="0">
                <a:solidFill>
                  <a:srgbClr val="0070C0"/>
                </a:solidFill>
                <a:effectLst/>
              </a:rPr>
              <a:t>Bumper Robinson</a:t>
            </a:r>
            <a:r>
              <a:rPr lang="en-US" sz="2000" dirty="0">
                <a:effectLst/>
              </a:rPr>
              <a:t>), and Jared's six-year-old hyperactive brother Maestro (</a:t>
            </a:r>
            <a:r>
              <a:rPr lang="en-US" sz="2000" b="1" u="none" strike="noStrike" dirty="0">
                <a:solidFill>
                  <a:srgbClr val="0070C0"/>
                </a:solidFill>
                <a:effectLst/>
              </a:rPr>
              <a:t>Maestro Harrell</a:t>
            </a:r>
            <a:r>
              <a:rPr lang="en-US" sz="2000" dirty="0">
                <a:effectLst/>
              </a:rPr>
              <a:t>), who comes to live with them after Jared's father accepts a job to build a dam in Venezuela. Now the two bachelors must give up some of their perks to develop their crude parenting skills.</a:t>
            </a:r>
            <a:endParaRPr lang="en-US" sz="2000" dirty="0"/>
          </a:p>
        </p:txBody>
      </p:sp>
      <p:pic>
        <p:nvPicPr>
          <p:cNvPr id="4" name="Picture 3" descr="A group of people sitting on a couch&#10;&#10;Description automatically generated with low confidence">
            <a:extLst>
              <a:ext uri="{FF2B5EF4-FFF2-40B4-BE49-F238E27FC236}">
                <a16:creationId xmlns:a16="http://schemas.microsoft.com/office/drawing/2014/main" id="{847B0486-8146-4E3C-943A-DB38454CA2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67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DA8B94F2-8155-41FB-8361-74E506B34A42}"/>
              </a:ext>
            </a:extLst>
          </p:cNvPr>
          <p:cNvSpPr txBox="1"/>
          <p:nvPr/>
        </p:nvSpPr>
        <p:spPr>
          <a:xfrm>
            <a:off x="1327115" y="1796157"/>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2586226197"/>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EB9CFC83-02BD-471D-819C-FD9B001FE5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6AA334-E591-496E-900D-38E5A7F50873}"/>
              </a:ext>
            </a:extLst>
          </p:cNvPr>
          <p:cNvSpPr txBox="1"/>
          <p:nvPr/>
        </p:nvSpPr>
        <p:spPr>
          <a:xfrm>
            <a:off x="5297762" y="2706624"/>
            <a:ext cx="6251110" cy="3483864"/>
          </a:xfrm>
          <a:prstGeom prst="rect">
            <a:avLst/>
          </a:prstGeom>
        </p:spPr>
        <p:txBody>
          <a:bodyPr vert="horz" lIns="91440" tIns="45720" rIns="91440" bIns="45720" rtlCol="0">
            <a:normAutofit/>
          </a:bodyPr>
          <a:lstStyle/>
          <a:p>
            <a:pPr marL="0" marR="0" indent="-228600">
              <a:lnSpc>
                <a:spcPct val="90000"/>
              </a:lnSpc>
              <a:spcBef>
                <a:spcPts val="0"/>
              </a:spcBef>
              <a:spcAft>
                <a:spcPts val="800"/>
              </a:spcAft>
              <a:buFont typeface="Arial" panose="020B0604020202020204" pitchFamily="34" charset="0"/>
              <a:buChar char="•"/>
            </a:pPr>
            <a:r>
              <a:rPr lang="en-US" b="1" i="1" dirty="0">
                <a:effectLst/>
              </a:rPr>
              <a:t>THE PARKERS</a:t>
            </a:r>
            <a:r>
              <a:rPr lang="en-US" dirty="0">
                <a:effectLst/>
              </a:rPr>
              <a:t> – 1999, The series centers around a mother and daughter who attend </a:t>
            </a:r>
            <a:r>
              <a:rPr lang="en-US" u="none" strike="noStrike" dirty="0">
                <a:effectLst/>
              </a:rPr>
              <a:t>Santa Monica College</a:t>
            </a:r>
            <a:r>
              <a:rPr lang="en-US" dirty="0">
                <a:effectLst/>
              </a:rPr>
              <a:t>. Nikki Parker (</a:t>
            </a:r>
            <a:r>
              <a:rPr lang="en-US" b="1" dirty="0">
                <a:solidFill>
                  <a:srgbClr val="0070C0"/>
                </a:solidFill>
                <a:effectLst/>
              </a:rPr>
              <a:t>Mo’Nique</a:t>
            </a:r>
            <a:r>
              <a:rPr lang="en-US" dirty="0">
                <a:effectLst/>
              </a:rPr>
              <a:t>) was forced to drop out of high school when she discovered she was pregnant with her daughter Kim (</a:t>
            </a:r>
            <a:r>
              <a:rPr lang="en-US" b="1" dirty="0">
                <a:solidFill>
                  <a:srgbClr val="0070C0"/>
                </a:solidFill>
                <a:effectLst/>
              </a:rPr>
              <a:t>Countess Vaughn</a:t>
            </a:r>
            <a:r>
              <a:rPr lang="en-US" dirty="0">
                <a:effectLst/>
              </a:rPr>
              <a:t>). After Kim reaches adulthood, Nikki decides to go back to school and graduates along with Kim. When Nikki reveals she wants to attend </a:t>
            </a:r>
            <a:r>
              <a:rPr lang="en-US" u="none" strike="noStrike" dirty="0">
                <a:effectLst/>
              </a:rPr>
              <a:t>Santa Monica College</a:t>
            </a:r>
            <a:r>
              <a:rPr lang="en-US" dirty="0">
                <a:effectLst/>
              </a:rPr>
              <a:t> too, Kim is initially mortified but eventually accepts the situation. Nikki and Kim's mother-daughter relationship evolves as roommates and as students. Nikki adjusts to the fact that her daughter is old enough to live on her own, while Kim realizes that Nikki has more going on than just being her mom. </a:t>
            </a:r>
            <a:r>
              <a:rPr lang="en-US" b="1" dirty="0" err="1">
                <a:solidFill>
                  <a:srgbClr val="0070C0"/>
                </a:solidFill>
                <a:effectLst/>
              </a:rPr>
              <a:t>Dorien</a:t>
            </a:r>
            <a:r>
              <a:rPr lang="en-US" b="1" dirty="0">
                <a:solidFill>
                  <a:srgbClr val="0070C0"/>
                </a:solidFill>
                <a:effectLst/>
              </a:rPr>
              <a:t> Wilson </a:t>
            </a:r>
            <a:r>
              <a:rPr lang="en-US" dirty="0">
                <a:effectLst/>
              </a:rPr>
              <a:t>played Professor Stanley </a:t>
            </a:r>
            <a:r>
              <a:rPr lang="en-US" dirty="0" err="1">
                <a:effectLst/>
              </a:rPr>
              <a:t>Oglevee</a:t>
            </a:r>
            <a:r>
              <a:rPr lang="en-US" dirty="0">
                <a:effectLst/>
              </a:rPr>
              <a:t>, a love interest of Nikki. </a:t>
            </a:r>
          </a:p>
        </p:txBody>
      </p:sp>
      <p:sp>
        <p:nvSpPr>
          <p:cNvPr id="6" name="TextBox 5">
            <a:extLst>
              <a:ext uri="{FF2B5EF4-FFF2-40B4-BE49-F238E27FC236}">
                <a16:creationId xmlns:a16="http://schemas.microsoft.com/office/drawing/2014/main" id="{5367143A-F8B8-4887-A30E-5E1D87A5FD71}"/>
              </a:ext>
            </a:extLst>
          </p:cNvPr>
          <p:cNvSpPr txBox="1"/>
          <p:nvPr/>
        </p:nvSpPr>
        <p:spPr>
          <a:xfrm>
            <a:off x="6094476" y="1445825"/>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075457380"/>
      </p:ext>
    </p:extLst>
  </p:cSld>
  <p:clrMapOvr>
    <a:masterClrMapping/>
  </p:clrMapOvr>
  <mc:AlternateContent xmlns:mc="http://schemas.openxmlformats.org/markup-compatibility/2006">
    <mc:Choice xmlns:p14="http://schemas.microsoft.com/office/powerpoint/2010/main" Requires="p14">
      <p:transition spd="med" p14:dur="700" advClick="0" advTm="12000">
        <p:fade/>
      </p:transition>
    </mc:Choice>
    <mc:Fallback>
      <p:transition spd="med" advClick="0" advTm="12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E27A35-8D1F-49EF-824D-A1C1AD64B890}"/>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i="1" dirty="0">
                <a:effectLst/>
              </a:rPr>
              <a:t>SECRET DIARY OF DESMOND PFEIFFER</a:t>
            </a:r>
            <a:r>
              <a:rPr lang="en-US" sz="2000" dirty="0">
                <a:effectLst/>
              </a:rPr>
              <a:t> – 1999, A </a:t>
            </a:r>
            <a:r>
              <a:rPr lang="en-US" sz="2000" dirty="0"/>
              <a:t>B</a:t>
            </a:r>
            <a:r>
              <a:rPr lang="en-US" sz="2000" u="none" strike="noStrike" dirty="0">
                <a:effectLst/>
              </a:rPr>
              <a:t>lack English</a:t>
            </a:r>
            <a:r>
              <a:rPr lang="en-US" sz="2000" dirty="0">
                <a:effectLst/>
              </a:rPr>
              <a:t> nobleman named Desmond Pfeiffer (</a:t>
            </a:r>
            <a:r>
              <a:rPr lang="en-US" sz="2000" b="1" dirty="0">
                <a:solidFill>
                  <a:srgbClr val="0070C0"/>
                </a:solidFill>
                <a:effectLst/>
              </a:rPr>
              <a:t>Chi McBride</a:t>
            </a:r>
            <a:r>
              <a:rPr lang="en-US" sz="2000" dirty="0">
                <a:effectLst/>
              </a:rPr>
              <a:t>), chased out of the </a:t>
            </a:r>
            <a:r>
              <a:rPr lang="en-US" sz="2000" u="none" strike="noStrike" dirty="0">
                <a:effectLst/>
              </a:rPr>
              <a:t>United Kingdom</a:t>
            </a:r>
            <a:r>
              <a:rPr lang="en-US" sz="2000" dirty="0">
                <a:effectLst/>
              </a:rPr>
              <a:t> due to gambling debts, becomes President </a:t>
            </a:r>
            <a:r>
              <a:rPr lang="en-US" sz="2000" u="none" strike="noStrike" dirty="0">
                <a:effectLst/>
              </a:rPr>
              <a:t>Abraham Lincoln</a:t>
            </a:r>
            <a:r>
              <a:rPr lang="en-US" sz="2000" dirty="0">
                <a:effectLst/>
              </a:rPr>
              <a:t>'s valet. In the show, he serves as the intelligent and erudite backbone of a </a:t>
            </a:r>
            <a:r>
              <a:rPr lang="en-US" sz="2000" u="none" strike="noStrike" dirty="0">
                <a:effectLst/>
              </a:rPr>
              <a:t>Civil War</a:t>
            </a:r>
            <a:r>
              <a:rPr lang="en-US" sz="2000" dirty="0">
                <a:effectLst/>
              </a:rPr>
              <a:t>-era </a:t>
            </a:r>
            <a:r>
              <a:rPr lang="en-US" sz="2000" u="none" strike="noStrike" dirty="0">
                <a:effectLst/>
              </a:rPr>
              <a:t>White House</a:t>
            </a:r>
            <a:r>
              <a:rPr lang="en-US" sz="2000" dirty="0">
                <a:effectLst/>
              </a:rPr>
              <a:t> populated by ruffians and </a:t>
            </a:r>
            <a:r>
              <a:rPr lang="en-US" sz="2000" u="none" strike="noStrike" dirty="0">
                <a:effectLst/>
              </a:rPr>
              <a:t>drunkards</a:t>
            </a:r>
            <a:r>
              <a:rPr lang="en-US" sz="2000" dirty="0">
                <a:effectLst/>
              </a:rPr>
              <a:t>. Lincoln was played as a fool, his wife Mary Todd as a horny shrew and General Ulysses Grant as a drunk. </a:t>
            </a:r>
            <a:endParaRPr lang="en-US" sz="2000" dirty="0"/>
          </a:p>
        </p:txBody>
      </p:sp>
      <p:pic>
        <p:nvPicPr>
          <p:cNvPr id="4" name="Picture 3" descr="A group of people posing for the camera&#10;&#10;Description automatically generated with medium confidence">
            <a:extLst>
              <a:ext uri="{FF2B5EF4-FFF2-40B4-BE49-F238E27FC236}">
                <a16:creationId xmlns:a16="http://schemas.microsoft.com/office/drawing/2014/main" id="{2C579EC7-FE4C-4A02-A6A1-6622E665F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116" y="640080"/>
            <a:ext cx="3698832" cy="5577840"/>
          </a:xfrm>
          <a:prstGeom prst="rect">
            <a:avLst/>
          </a:prstGeom>
        </p:spPr>
      </p:pic>
      <p:sp>
        <p:nvSpPr>
          <p:cNvPr id="6" name="TextBox 5">
            <a:extLst>
              <a:ext uri="{FF2B5EF4-FFF2-40B4-BE49-F238E27FC236}">
                <a16:creationId xmlns:a16="http://schemas.microsoft.com/office/drawing/2014/main" id="{F5EFC188-108F-4A64-A387-38F69DF10AD0}"/>
              </a:ext>
            </a:extLst>
          </p:cNvPr>
          <p:cNvSpPr txBox="1"/>
          <p:nvPr/>
        </p:nvSpPr>
        <p:spPr>
          <a:xfrm>
            <a:off x="1388909" y="1579900"/>
            <a:ext cx="2100649" cy="523220"/>
          </a:xfrm>
          <a:prstGeom prst="rect">
            <a:avLst/>
          </a:prstGeom>
          <a:noFill/>
        </p:spPr>
        <p:txBody>
          <a:bodyPr wrap="square" rtlCol="0">
            <a:spAutoFit/>
          </a:bodyPr>
          <a:lstStyle/>
          <a:p>
            <a:pPr algn="ctr"/>
            <a:r>
              <a:rPr lang="en-US" sz="2800" b="1" spc="200" dirty="0">
                <a:solidFill>
                  <a:srgbClr val="FF0000"/>
                </a:solidFill>
              </a:rPr>
              <a:t>1990s</a:t>
            </a:r>
          </a:p>
        </p:txBody>
      </p:sp>
    </p:spTree>
    <p:extLst>
      <p:ext uri="{BB962C8B-B14F-4D97-AF65-F5344CB8AC3E}">
        <p14:creationId xmlns:p14="http://schemas.microsoft.com/office/powerpoint/2010/main" val="1962449441"/>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spd="med" advClick="0" advTm="7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9475B0-B1CA-4893-A1F2-A36A1646CFCA}"/>
              </a:ext>
            </a:extLst>
          </p:cNvPr>
          <p:cNvSpPr txBox="1"/>
          <p:nvPr/>
        </p:nvSpPr>
        <p:spPr>
          <a:xfrm>
            <a:off x="378300" y="507302"/>
            <a:ext cx="2630714" cy="2848280"/>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Antoinette "Toni"(</a:t>
            </a:r>
            <a:r>
              <a:rPr lang="en-US" sz="1400" b="1" u="none" strike="noStrik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Jill Marie Jones</a:t>
            </a:r>
            <a:r>
              <a:rPr lang="en-US" sz="1400" dirty="0">
                <a:effectLst/>
                <a:latin typeface="Calibri" panose="020F0502020204030204" pitchFamily="34" charset="0"/>
                <a:ea typeface="Calibri" panose="020F0502020204030204" pitchFamily="34" charset="0"/>
                <a:cs typeface="Times New Roman" panose="02020603050405020304" pitchFamily="18" charset="0"/>
              </a:rPr>
              <a:t>) [far left] has been Joan's friend since they were eight-years-old, they attended elementary, high school, and college together. Toni grew up on poor on a farm with an alcoholic mother in </a:t>
            </a: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Fresno</a:t>
            </a:r>
            <a:r>
              <a:rPr lang="en-US" sz="1400" dirty="0">
                <a:effectLst/>
                <a:latin typeface="Calibri" panose="020F0502020204030204" pitchFamily="34" charset="0"/>
                <a:ea typeface="Calibri" panose="020F0502020204030204" pitchFamily="34" charset="0"/>
                <a:cs typeface="Times New Roman" panose="02020603050405020304" pitchFamily="18" charset="0"/>
              </a:rPr>
              <a:t>, California. Toni is considered the shallow and popular one of the girlfriends and is the self-proclaimed "cute one" of the group.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2D91A90-3287-459A-80A8-53C0B9C96670}"/>
              </a:ext>
            </a:extLst>
          </p:cNvPr>
          <p:cNvSpPr txBox="1"/>
          <p:nvPr/>
        </p:nvSpPr>
        <p:spPr>
          <a:xfrm>
            <a:off x="416443" y="3791753"/>
            <a:ext cx="2490676" cy="2617768"/>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Maya (</a:t>
            </a:r>
            <a:r>
              <a:rPr lang="en-US" sz="1400" b="1" dirty="0">
                <a:solidFill>
                  <a:srgbClr val="0070C0"/>
                </a:solidFill>
                <a:latin typeface="Calibri" panose="020F0502020204030204" pitchFamily="34" charset="0"/>
                <a:cs typeface="Times New Roman" panose="02020603050405020304" pitchFamily="18" charset="0"/>
              </a:rPr>
              <a:t>Golden Brooks</a:t>
            </a:r>
            <a:r>
              <a:rPr lang="en-US" sz="1400" dirty="0">
                <a:effectLst/>
                <a:latin typeface="Calibri" panose="020F0502020204030204" pitchFamily="34" charset="0"/>
                <a:ea typeface="Calibri" panose="020F0502020204030204" pitchFamily="34" charset="0"/>
                <a:cs typeface="Times New Roman" panose="02020603050405020304" pitchFamily="18" charset="0"/>
              </a:rPr>
              <a:t>) [second on left] is a former assistant to Joan and a housewife/author. Maya grew up in </a:t>
            </a: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Compton, California</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is married to her high school sweetheart, Darnell. They have one child, Jabari. Maya is the youngest and sassiest of the group and is often at odds with Toni over her ego-driven lifestyle.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F4E0D1-3144-406E-A3E6-363FBE9390CB}"/>
              </a:ext>
            </a:extLst>
          </p:cNvPr>
          <p:cNvSpPr txBox="1"/>
          <p:nvPr/>
        </p:nvSpPr>
        <p:spPr>
          <a:xfrm>
            <a:off x="9346060" y="710716"/>
            <a:ext cx="2467640" cy="2156744"/>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Joan (</a:t>
            </a:r>
            <a:r>
              <a:rPr lang="en-US" sz="1400" b="1" dirty="0">
                <a:solidFill>
                  <a:srgbClr val="0070C0"/>
                </a:solidFill>
                <a:latin typeface="Calibri" panose="020F0502020204030204" pitchFamily="34" charset="0"/>
                <a:cs typeface="Times New Roman" panose="02020603050405020304" pitchFamily="18" charset="0"/>
              </a:rPr>
              <a:t>Tracee Ellis Ross</a:t>
            </a:r>
            <a:r>
              <a:rPr lang="en-US" sz="1400" dirty="0">
                <a:effectLst/>
                <a:latin typeface="Calibri" panose="020F0502020204030204" pitchFamily="34" charset="0"/>
                <a:ea typeface="Calibri" panose="020F0502020204030204" pitchFamily="34" charset="0"/>
                <a:cs typeface="Times New Roman" panose="02020603050405020304" pitchFamily="18" charset="0"/>
              </a:rPr>
              <a:t>) [second from right] is considered the unofficial "den mother" of the group, as she frequently looks out for her friends even at the expense of dealing with her own problems, which are plentiful throughout the series.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198F1F-C3DD-48B5-B084-D4F3EFAEA51D}"/>
              </a:ext>
            </a:extLst>
          </p:cNvPr>
          <p:cNvSpPr txBox="1"/>
          <p:nvPr/>
        </p:nvSpPr>
        <p:spPr>
          <a:xfrm>
            <a:off x="9284881" y="3675804"/>
            <a:ext cx="2842437" cy="3078792"/>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Lynn (</a:t>
            </a:r>
            <a:r>
              <a:rPr lang="en-US" sz="1400" b="1" dirty="0">
                <a:solidFill>
                  <a:srgbClr val="0070C0"/>
                </a:solidFill>
                <a:latin typeface="Calibri" panose="020F0502020204030204" pitchFamily="34" charset="0"/>
                <a:cs typeface="Times New Roman" panose="02020603050405020304" pitchFamily="18" charset="0"/>
              </a:rPr>
              <a:t>Persia White</a:t>
            </a:r>
            <a:r>
              <a:rPr lang="en-US" sz="1400" dirty="0">
                <a:effectLst/>
                <a:latin typeface="Calibri" panose="020F0502020204030204" pitchFamily="34" charset="0"/>
                <a:ea typeface="Calibri" panose="020F0502020204030204" pitchFamily="34" charset="0"/>
                <a:cs typeface="Times New Roman" panose="02020603050405020304" pitchFamily="18" charset="0"/>
              </a:rPr>
              <a:t>) [far right] was Joan and Toni's roommate at </a:t>
            </a: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UCLA</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lived with Joan for eight years before the series begins. Lynn holds five post-graduate degrees. Born in </a:t>
            </a: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Virginia</a:t>
            </a:r>
            <a:r>
              <a:rPr lang="en-US" sz="1400" dirty="0">
                <a:effectLst/>
                <a:latin typeface="Calibri" panose="020F0502020204030204" pitchFamily="34" charset="0"/>
                <a:ea typeface="Calibri" panose="020F0502020204030204" pitchFamily="34" charset="0"/>
                <a:cs typeface="Times New Roman" panose="02020603050405020304" pitchFamily="18" charset="0"/>
              </a:rPr>
              <a:t> to a Black father and a bipolar white mother from a wealthy family, Lynn was adopted by a white family in </a:t>
            </a:r>
            <a:r>
              <a:rPr lang="en-US" sz="1400" u="none" strike="noStrike" dirty="0">
                <a:effectLst/>
                <a:latin typeface="Calibri" panose="020F0502020204030204" pitchFamily="34" charset="0"/>
                <a:ea typeface="Calibri" panose="020F0502020204030204" pitchFamily="34" charset="0"/>
                <a:cs typeface="Times New Roman" panose="02020603050405020304" pitchFamily="18" charset="0"/>
              </a:rPr>
              <a:t>Seattle</a:t>
            </a:r>
            <a:r>
              <a:rPr lang="en-US" sz="1400" dirty="0">
                <a:effectLst/>
                <a:latin typeface="Calibri" panose="020F0502020204030204" pitchFamily="34" charset="0"/>
                <a:ea typeface="Calibri" panose="020F0502020204030204" pitchFamily="34" charset="0"/>
                <a:cs typeface="Times New Roman" panose="02020603050405020304" pitchFamily="18" charset="0"/>
              </a:rPr>
              <a:t> (her dad affectionately calls her "Noodle"). She did not embrace her black heritage until college.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group of women posing for a picture&#10;&#10;Description automatically generated">
            <a:extLst>
              <a:ext uri="{FF2B5EF4-FFF2-40B4-BE49-F238E27FC236}">
                <a16:creationId xmlns:a16="http://schemas.microsoft.com/office/drawing/2014/main" id="{46E5FF4E-22F2-43E4-9973-631F06984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4832" y="1729945"/>
            <a:ext cx="6319586" cy="3554767"/>
          </a:xfrm>
          <a:prstGeom prst="rect">
            <a:avLst/>
          </a:prstGeom>
        </p:spPr>
      </p:pic>
      <p:sp>
        <p:nvSpPr>
          <p:cNvPr id="12" name="TextBox 11">
            <a:extLst>
              <a:ext uri="{FF2B5EF4-FFF2-40B4-BE49-F238E27FC236}">
                <a16:creationId xmlns:a16="http://schemas.microsoft.com/office/drawing/2014/main" id="{8A6BB7B3-8556-421C-B8A0-E8564A9A1572}"/>
              </a:ext>
            </a:extLst>
          </p:cNvPr>
          <p:cNvSpPr txBox="1"/>
          <p:nvPr/>
        </p:nvSpPr>
        <p:spPr>
          <a:xfrm>
            <a:off x="4705685" y="1111623"/>
            <a:ext cx="2780630" cy="461665"/>
          </a:xfrm>
          <a:prstGeom prst="rect">
            <a:avLst/>
          </a:prstGeom>
          <a:noFill/>
        </p:spPr>
        <p:txBody>
          <a:bodyPr wrap="square">
            <a:spAutoFit/>
          </a:bodyPr>
          <a:lstStyle/>
          <a:p>
            <a:pPr algn="ctr"/>
            <a:r>
              <a:rPr lang="en-US" sz="2400" b="1" i="1" dirty="0">
                <a:effectLst/>
                <a:latin typeface="Calibri" panose="020F0502020204030204" pitchFamily="34" charset="0"/>
                <a:ea typeface="Calibri" panose="020F0502020204030204" pitchFamily="34" charset="0"/>
                <a:cs typeface="Times New Roman" panose="02020603050405020304" pitchFamily="18" charset="0"/>
              </a:rPr>
              <a:t>GIRLFRIENDS </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2000</a:t>
            </a:r>
            <a:endParaRPr lang="en-US" sz="2400" b="1" dirty="0">
              <a:solidFill>
                <a:srgbClr val="FF0000"/>
              </a:solidFill>
            </a:endParaRPr>
          </a:p>
        </p:txBody>
      </p:sp>
    </p:spTree>
    <p:extLst>
      <p:ext uri="{BB962C8B-B14F-4D97-AF65-F5344CB8AC3E}">
        <p14:creationId xmlns:p14="http://schemas.microsoft.com/office/powerpoint/2010/main" val="1435268600"/>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F88622-C2EF-4E60-BEDD-79321D9E2156}"/>
              </a:ext>
            </a:extLst>
          </p:cNvPr>
          <p:cNvSpPr txBox="1"/>
          <p:nvPr/>
        </p:nvSpPr>
        <p:spPr>
          <a:xfrm>
            <a:off x="1804086" y="1198605"/>
            <a:ext cx="8538519" cy="4460790"/>
          </a:xfrm>
          <a:prstGeom prst="rect">
            <a:avLst/>
          </a:prstGeom>
        </p:spPr>
        <p:txBody>
          <a:bodyPr vert="horz" lIns="91440" tIns="45720" rIns="91440" bIns="45720" rtlCol="0" anchor="b">
            <a:normAutofit/>
          </a:bodyPr>
          <a:lstStyle/>
          <a:p>
            <a:pPr marL="0" marR="0">
              <a:lnSpc>
                <a:spcPct val="107000"/>
              </a:lnSpc>
              <a:spcBef>
                <a:spcPts val="0"/>
              </a:spcBef>
              <a:spcAft>
                <a:spcPts val="800"/>
              </a:spcAft>
            </a:pPr>
            <a:r>
              <a:rPr lang="en-US" sz="1800" b="1"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rPr>
              <a:t>REFERENCES</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Bogle, Donald</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Prime Time Blues: African Americans on Network Television</a:t>
            </a:r>
            <a:r>
              <a:rPr lang="en-US" sz="1800" dirty="0">
                <a:effectLst/>
                <a:latin typeface="Verdana" panose="020B0604030504040204" pitchFamily="34" charset="0"/>
                <a:ea typeface="Calibri" panose="020F0502020204030204" pitchFamily="34" charset="0"/>
                <a:cs typeface="Times New Roman" panose="02020603050405020304" pitchFamily="18" charset="0"/>
              </a:rPr>
              <a:t>. Canada: </a:t>
            </a:r>
            <a:r>
              <a:rPr lang="en-US" sz="1800" dirty="0">
                <a:solidFill>
                  <a:srgbClr val="0F1111"/>
                </a:solidFill>
                <a:effectLst/>
                <a:latin typeface="Verdana" panose="020B0604030504040204" pitchFamily="34" charset="0"/>
                <a:ea typeface="Calibri" panose="020F0502020204030204" pitchFamily="34" charset="0"/>
                <a:cs typeface="Arial" panose="020B0604020202020204" pitchFamily="34" charset="0"/>
              </a:rPr>
              <a:t>Farrar, Straus and Giroux</a:t>
            </a:r>
            <a:r>
              <a:rPr lang="en-US" dirty="0">
                <a:solidFill>
                  <a:srgbClr val="0F1111"/>
                </a:solidFill>
                <a:latin typeface="Verdana" panose="020B0604030504040204" pitchFamily="34" charset="0"/>
                <a:cs typeface="Arial" panose="020B0604020202020204" pitchFamily="34" charset="0"/>
              </a:rPr>
              <a:t>, 2001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b="1" dirty="0">
                <a:solidFill>
                  <a:srgbClr val="0F1111"/>
                </a:solidFill>
                <a:effectLst/>
                <a:latin typeface="Verdana" panose="020B0604030504040204" pitchFamily="34" charset="0"/>
                <a:ea typeface="Calibri" panose="020F0502020204030204" pitchFamily="34" charset="0"/>
                <a:cs typeface="Arial" panose="020B0604020202020204" pitchFamily="34" charset="0"/>
              </a:rPr>
              <a:t>Brooks, Tim </a:t>
            </a:r>
            <a:r>
              <a:rPr lang="en-US" sz="1800" dirty="0">
                <a:solidFill>
                  <a:srgbClr val="0F1111"/>
                </a:solidFill>
                <a:effectLst/>
                <a:latin typeface="Verdana" panose="020B0604030504040204" pitchFamily="34" charset="0"/>
                <a:ea typeface="Calibri" panose="020F0502020204030204" pitchFamily="34" charset="0"/>
                <a:cs typeface="Arial" panose="020B0604020202020204" pitchFamily="34" charset="0"/>
              </a:rPr>
              <a:t>and </a:t>
            </a:r>
            <a:r>
              <a:rPr lang="en-US" sz="1800" b="1" dirty="0">
                <a:solidFill>
                  <a:srgbClr val="0F1111"/>
                </a:solidFill>
                <a:effectLst/>
                <a:latin typeface="Verdana" panose="020B0604030504040204" pitchFamily="34" charset="0"/>
                <a:ea typeface="Calibri" panose="020F0502020204030204" pitchFamily="34" charset="0"/>
                <a:cs typeface="Arial" panose="020B0604020202020204" pitchFamily="34" charset="0"/>
              </a:rPr>
              <a:t>Earl Marsh</a:t>
            </a:r>
            <a:r>
              <a:rPr lang="en-US" sz="1800" dirty="0">
                <a:solidFill>
                  <a:srgbClr val="0F1111"/>
                </a:solidFill>
                <a:effectLst/>
                <a:latin typeface="Verdana" panose="020B0604030504040204" pitchFamily="34" charset="0"/>
                <a:ea typeface="Calibri" panose="020F0502020204030204" pitchFamily="34" charset="0"/>
                <a:cs typeface="Arial" panose="020B0604020202020204" pitchFamily="34" charset="0"/>
              </a:rPr>
              <a:t>. </a:t>
            </a:r>
            <a:r>
              <a:rPr lang="en-US" sz="1800" i="1" dirty="0">
                <a:solidFill>
                  <a:srgbClr val="0F1111"/>
                </a:solidFill>
                <a:effectLst/>
                <a:latin typeface="Verdana" panose="020B0604030504040204" pitchFamily="34" charset="0"/>
                <a:ea typeface="Calibri" panose="020F0502020204030204" pitchFamily="34" charset="0"/>
                <a:cs typeface="Arial" panose="020B0604020202020204" pitchFamily="34" charset="0"/>
              </a:rPr>
              <a:t>The Complete Directory of Prime Time Network and Cable TV shows, 1946-Present</a:t>
            </a:r>
            <a:r>
              <a:rPr lang="en-US" sz="1800" dirty="0">
                <a:solidFill>
                  <a:srgbClr val="0F1111"/>
                </a:solidFill>
                <a:effectLst/>
                <a:latin typeface="Verdana" panose="020B0604030504040204" pitchFamily="34" charset="0"/>
                <a:ea typeface="Calibri" panose="020F0502020204030204" pitchFamily="34" charset="0"/>
                <a:cs typeface="Arial" panose="020B0604020202020204" pitchFamily="34" charset="0"/>
              </a:rPr>
              <a:t> (Seventh Edition). New York: Ballantine Books, 1999.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Littleton, Darryl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Black Comedians on Black Comedy: How African-Americans Taught Us to Laugh</a:t>
            </a:r>
            <a:r>
              <a:rPr lang="en-US" sz="1800" dirty="0">
                <a:effectLst/>
                <a:latin typeface="Verdana" panose="020B0604030504040204" pitchFamily="34" charset="0"/>
                <a:ea typeface="Calibri" panose="020F0502020204030204" pitchFamily="34" charset="0"/>
                <a:cs typeface="Times New Roman" panose="02020603050405020304" pitchFamily="18" charset="0"/>
              </a:rPr>
              <a:t>. New York: Applause Theatre &amp; Cinema Books, 2006.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Watkins, Mel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On the Real Side: A History of African American Comedy from Slavery to Chris Rock</a:t>
            </a:r>
            <a:r>
              <a:rPr lang="en-US" sz="1800" dirty="0">
                <a:effectLst/>
                <a:latin typeface="Verdana" panose="020B0604030504040204" pitchFamily="34" charset="0"/>
                <a:ea typeface="Calibri" panose="020F0502020204030204" pitchFamily="34" charset="0"/>
                <a:cs typeface="Times New Roman" panose="02020603050405020304" pitchFamily="18" charset="0"/>
              </a:rPr>
              <a:t>. Chicago: Lawrence Hill Books, 1994.</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1920205"/>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17F4481-9CB1-4C60-AB30-A6CEE74AADC5}"/>
              </a:ext>
            </a:extLst>
          </p:cNvPr>
          <p:cNvSpPr txBox="1"/>
          <p:nvPr/>
        </p:nvSpPr>
        <p:spPr>
          <a:xfrm>
            <a:off x="871220" y="2248823"/>
            <a:ext cx="6006192" cy="392813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1" cap="all" dirty="0">
                <a:solidFill>
                  <a:schemeClr val="accent1"/>
                </a:solidFill>
                <a:effectLst/>
              </a:rPr>
              <a:t>ROLL OUT</a:t>
            </a:r>
            <a:r>
              <a:rPr lang="en-US" sz="2400" dirty="0">
                <a:solidFill>
                  <a:schemeClr val="accent1"/>
                </a:solidFill>
                <a:effectLst/>
              </a:rPr>
              <a:t> – 1973, Set in France during World War II, the sitcom was the story about men of the 5050</a:t>
            </a:r>
            <a:r>
              <a:rPr lang="en-US" sz="2400" baseline="30000" dirty="0">
                <a:solidFill>
                  <a:schemeClr val="accent1"/>
                </a:solidFill>
                <a:effectLst/>
              </a:rPr>
              <a:t>th</a:t>
            </a:r>
            <a:r>
              <a:rPr lang="en-US" sz="2400" dirty="0">
                <a:solidFill>
                  <a:schemeClr val="accent1"/>
                </a:solidFill>
                <a:effectLst/>
              </a:rPr>
              <a:t> Trucking Company, better known as the “Red Ball Express,” a trucking unit that provided supplies to troops on the front lines. Corporal Sweet (</a:t>
            </a:r>
            <a:r>
              <a:rPr lang="en-US" sz="2400" b="1" dirty="0">
                <a:solidFill>
                  <a:srgbClr val="0070C0"/>
                </a:solidFill>
                <a:effectLst/>
              </a:rPr>
              <a:t>Stu Gilliam</a:t>
            </a:r>
            <a:r>
              <a:rPr lang="en-US" sz="2400" dirty="0">
                <a:solidFill>
                  <a:schemeClr val="accent1"/>
                </a:solidFill>
                <a:effectLst/>
              </a:rPr>
              <a:t>) and Private Jed (</a:t>
            </a:r>
            <a:r>
              <a:rPr lang="en-US" sz="2400" b="1" dirty="0">
                <a:solidFill>
                  <a:srgbClr val="0070C0"/>
                </a:solidFill>
                <a:effectLst/>
              </a:rPr>
              <a:t>Hilly Hicks</a:t>
            </a:r>
            <a:r>
              <a:rPr lang="en-US" sz="2400" dirty="0">
                <a:solidFill>
                  <a:schemeClr val="accent1"/>
                </a:solidFill>
                <a:effectLst/>
              </a:rPr>
              <a:t>) were sometimes rowdy but always dependable in delivering their loads efficiency and on time. Based on a true story of a transportation unit.</a:t>
            </a:r>
            <a:endParaRPr lang="en-US" sz="2400" dirty="0">
              <a:solidFill>
                <a:schemeClr val="accent1"/>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person, person, transport&#10;&#10;Description automatically generated">
            <a:extLst>
              <a:ext uri="{FF2B5EF4-FFF2-40B4-BE49-F238E27FC236}">
                <a16:creationId xmlns:a16="http://schemas.microsoft.com/office/drawing/2014/main" id="{9D265497-CEBC-426D-BFA5-89AAC80CF0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9" r="1187" b="1"/>
          <a:stretch/>
        </p:blipFill>
        <p:spPr bwMode="auto">
          <a:xfrm>
            <a:off x="7523826" y="862763"/>
            <a:ext cx="3788081" cy="5151142"/>
          </a:xfrm>
          <a:prstGeom prst="rect">
            <a:avLst/>
          </a:prstGeom>
          <a:noFill/>
        </p:spPr>
      </p:pic>
      <p:sp>
        <p:nvSpPr>
          <p:cNvPr id="7" name="TextBox 6">
            <a:extLst>
              <a:ext uri="{FF2B5EF4-FFF2-40B4-BE49-F238E27FC236}">
                <a16:creationId xmlns:a16="http://schemas.microsoft.com/office/drawing/2014/main" id="{2A8BB276-CDB9-4514-9F9F-0181F9A73531}"/>
              </a:ext>
            </a:extLst>
          </p:cNvPr>
          <p:cNvSpPr txBox="1"/>
          <p:nvPr/>
        </p:nvSpPr>
        <p:spPr>
          <a:xfrm>
            <a:off x="2594919" y="1099752"/>
            <a:ext cx="2100649" cy="523220"/>
          </a:xfrm>
          <a:prstGeom prst="rect">
            <a:avLst/>
          </a:prstGeom>
          <a:noFill/>
        </p:spPr>
        <p:txBody>
          <a:bodyPr wrap="square" rtlCol="0">
            <a:spAutoFit/>
          </a:bodyPr>
          <a:lstStyle/>
          <a:p>
            <a:pPr algn="ctr"/>
            <a:r>
              <a:rPr lang="en-US" sz="2800" b="1" spc="200" dirty="0">
                <a:solidFill>
                  <a:srgbClr val="FF0000"/>
                </a:solidFill>
              </a:rPr>
              <a:t>1970s</a:t>
            </a:r>
          </a:p>
        </p:txBody>
      </p:sp>
    </p:spTree>
    <p:extLst>
      <p:ext uri="{BB962C8B-B14F-4D97-AF65-F5344CB8AC3E}">
        <p14:creationId xmlns:p14="http://schemas.microsoft.com/office/powerpoint/2010/main" val="2801041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6518</TotalTime>
  <Words>9289</Words>
  <Application>Microsoft Office PowerPoint</Application>
  <PresentationFormat>Widescreen</PresentationFormat>
  <Paragraphs>185</Paragraphs>
  <Slides>89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Calibri Light</vt:lpstr>
      <vt:lpstr>Verdana</vt:lpstr>
      <vt:lpstr>Office Theme</vt:lpstr>
      <vt:lpstr>A Laughing Matter -  Black Sitcoms in Review, 1950 to 2000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Sitcoms, 1950 to 2000</dc:title>
  <dc:creator>Larry Lester</dc:creator>
  <cp:lastModifiedBy>Larry Lester</cp:lastModifiedBy>
  <cp:revision>45</cp:revision>
  <dcterms:created xsi:type="dcterms:W3CDTF">2022-03-21T23:13:16Z</dcterms:created>
  <dcterms:modified xsi:type="dcterms:W3CDTF">2022-11-11T03:15:41Z</dcterms:modified>
</cp:coreProperties>
</file>